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6858000" cx="12192000"/>
  <p:notesSz cx="6858000" cy="9144000"/>
  <p:embeddedFontLst>
    <p:embeddedFont>
      <p:font typeface="Montserrat"/>
      <p:regular r:id="rId21"/>
      <p:bold r:id="rId22"/>
      <p:italic r:id="rId23"/>
      <p:boldItalic r:id="rId24"/>
    </p:embeddedFont>
    <p:embeddedFont>
      <p:font typeface="EB Garamond Medium"/>
      <p:regular r:id="rId25"/>
      <p:bold r:id="rId26"/>
      <p:italic r:id="rId27"/>
      <p:boldItalic r:id="rId28"/>
    </p:embeddedFont>
    <p:embeddedFont>
      <p:font typeface="Tahoma"/>
      <p:regular r:id="rId29"/>
      <p:bold r:id="rId30"/>
    </p:embeddedFont>
    <p:embeddedFont>
      <p:font typeface="EB Garamond"/>
      <p:regular r:id="rId31"/>
      <p:bold r:id="rId32"/>
      <p:italic r:id="rId33"/>
      <p:boldItalic r:id="rId34"/>
    </p:embeddedFont>
    <p:embeddedFont>
      <p:font typeface="Poppins SemiBold"/>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guide id="3" pos="619">
          <p15:clr>
            <a:srgbClr val="A4A3A4"/>
          </p15:clr>
        </p15:guide>
        <p15:guide id="4" pos="7061">
          <p15:clr>
            <a:srgbClr val="A4A3A4"/>
          </p15:clr>
        </p15:guide>
        <p15:guide id="5" orient="horz" pos="754">
          <p15:clr>
            <a:srgbClr val="A4A3A4"/>
          </p15:clr>
        </p15:guide>
        <p15:guide id="6" orient="horz" pos="57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CD7926A-2F4E-4CB2-A9EA-F8B6BDEC1658}">
  <a:tblStyle styleId="{ECD7926A-2F4E-4CB2-A9EA-F8B6BDEC1658}" styleName="Table_0">
    <a:wholeTbl>
      <a:tcTxStyle b="off" i="off">
        <a:font>
          <a:latin typeface="Montserrat"/>
          <a:ea typeface="Montserrat"/>
          <a:cs typeface="Montserrat"/>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Montserrat"/>
          <a:ea typeface="Montserrat"/>
          <a:cs typeface="Montserrat"/>
        </a:font>
        <a:schemeClr val="lt1"/>
      </a:tcTxStyle>
      <a:tcStyle>
        <a:fill>
          <a:solidFill>
            <a:schemeClr val="accent1"/>
          </a:solidFill>
        </a:fill>
      </a:tcStyle>
    </a:lastCol>
    <a:firstCol>
      <a:tcTxStyle b="on" i="off">
        <a:font>
          <a:latin typeface="Montserrat"/>
          <a:ea typeface="Montserrat"/>
          <a:cs typeface="Montserrat"/>
        </a:font>
        <a:schemeClr val="lt1"/>
      </a:tcTxStyle>
      <a:tcStyle>
        <a:fill>
          <a:solidFill>
            <a:schemeClr val="accent1"/>
          </a:solidFill>
        </a:fill>
      </a:tcStyle>
    </a:firstCol>
    <a:lastRow>
      <a:tcTxStyle b="on" i="off">
        <a:font>
          <a:latin typeface="Montserrat"/>
          <a:ea typeface="Montserrat"/>
          <a:cs typeface="Montserrat"/>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Montserrat"/>
          <a:ea typeface="Montserrat"/>
          <a:cs typeface="Montserrat"/>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679FF65F-6BD4-458D-BBE9-553228F8D1BF}" styleName="Table_1">
    <a:wholeTbl>
      <a:tcTxStyle b="off" i="off">
        <a:font>
          <a:latin typeface="Montserrat"/>
          <a:ea typeface="Montserrat"/>
          <a:cs typeface="Montserrat"/>
        </a:font>
        <a:schemeClr val="dk1"/>
      </a:tcTxStyle>
      <a:tcStyle>
        <a:tcBdr>
          <a:left>
            <a:ln cap="flat" cmpd="sng" w="12700">
              <a:solidFill>
                <a:schemeClr val="accent2"/>
              </a:solidFill>
              <a:prstDash val="solid"/>
              <a:round/>
              <a:headEnd len="sm" w="sm" type="none"/>
              <a:tailEnd len="sm" w="sm" type="none"/>
            </a:ln>
          </a:left>
          <a:right>
            <a:ln cap="flat" cmpd="sng" w="12700">
              <a:solidFill>
                <a:schemeClr val="accent2"/>
              </a:solidFill>
              <a:prstDash val="solid"/>
              <a:round/>
              <a:headEnd len="sm" w="sm" type="none"/>
              <a:tailEnd len="sm" w="sm" type="none"/>
            </a:ln>
          </a:right>
          <a:top>
            <a:ln cap="flat" cmpd="sng" w="12700">
              <a:solidFill>
                <a:schemeClr val="accent2"/>
              </a:solidFill>
              <a:prstDash val="solid"/>
              <a:round/>
              <a:headEnd len="sm" w="sm" type="none"/>
              <a:tailEnd len="sm" w="sm" type="none"/>
            </a:ln>
          </a:top>
          <a:bottom>
            <a:ln cap="flat" cmpd="sng" w="12700">
              <a:solidFill>
                <a:schemeClr val="accent2"/>
              </a:solidFill>
              <a:prstDash val="solid"/>
              <a:round/>
              <a:headEnd len="sm" w="sm" type="none"/>
              <a:tailEnd len="sm" w="sm" type="none"/>
            </a:ln>
          </a:bottom>
          <a:insideH>
            <a:ln cap="flat" cmpd="sng" w="12700">
              <a:solidFill>
                <a:schemeClr val="accent2"/>
              </a:solidFill>
              <a:prstDash val="solid"/>
              <a:round/>
              <a:headEnd len="sm" w="sm" type="none"/>
              <a:tailEnd len="sm" w="sm" type="none"/>
            </a:ln>
          </a:insideH>
          <a:insideV>
            <a:ln cap="flat" cmpd="sng" w="12700">
              <a:solidFill>
                <a:schemeClr val="accent2"/>
              </a:solidFill>
              <a:prstDash val="solid"/>
              <a:round/>
              <a:headEnd len="sm" w="sm" type="none"/>
              <a:tailEnd len="sm" w="sm" type="none"/>
            </a:ln>
          </a:insideV>
        </a:tcBdr>
        <a:fill>
          <a:solidFill>
            <a:srgbClr val="FCECE7"/>
          </a:solidFill>
        </a:fill>
      </a:tcStyle>
    </a:wholeTbl>
    <a:band1H>
      <a:tcTxStyle/>
      <a:tcStyle>
        <a:fill>
          <a:solidFill>
            <a:srgbClr val="F8D6CC"/>
          </a:solidFill>
        </a:fill>
      </a:tcStyle>
    </a:band1H>
    <a:band2H>
      <a:tcTxStyle/>
    </a:band2H>
    <a:band1V>
      <a:tcTxStyle/>
      <a:tcStyle>
        <a:fill>
          <a:solidFill>
            <a:srgbClr val="F8D6CC"/>
          </a:solidFill>
        </a:fill>
      </a:tcStyle>
    </a:band1V>
    <a:band2V>
      <a:tcTxStyle/>
    </a:band2V>
    <a:lastCol>
      <a:tcTxStyle b="on" i="off"/>
    </a:lastCol>
    <a:firstCol>
      <a:tcTxStyle b="on" i="off"/>
    </a:firstCol>
    <a:lastRow>
      <a:tcTxStyle b="on" i="off"/>
      <a:tcStyle>
        <a:tcBdr>
          <a:top>
            <a:ln cap="flat" cmpd="sng" w="25400">
              <a:solidFill>
                <a:schemeClr val="accent2"/>
              </a:solidFill>
              <a:prstDash val="solid"/>
              <a:round/>
              <a:headEnd len="sm" w="sm" type="none"/>
              <a:tailEnd len="sm" w="sm" type="none"/>
            </a:ln>
          </a:top>
        </a:tcBdr>
        <a:fill>
          <a:solidFill>
            <a:srgbClr val="FCECE7"/>
          </a:solidFill>
        </a:fill>
      </a:tcStyle>
    </a:lastRow>
    <a:seCell>
      <a:tcTxStyle/>
    </a:seCell>
    <a:swCell>
      <a:tcTxStyle/>
    </a:swCell>
    <a:firstRow>
      <a:tcTxStyle b="on" i="off"/>
      <a:tcStyle>
        <a:fill>
          <a:solidFill>
            <a:srgbClr val="FCECE7"/>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 pos="619"/>
        <p:guide pos="7061"/>
        <p:guide pos="754" orient="horz"/>
        <p:guide pos="572"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EBGaramondMedium-bold.fntdata"/><Relationship Id="rId25" Type="http://schemas.openxmlformats.org/officeDocument/2006/relationships/font" Target="fonts/EBGaramondMedium-regular.fntdata"/><Relationship Id="rId28" Type="http://schemas.openxmlformats.org/officeDocument/2006/relationships/font" Target="fonts/EBGaramondMedium-boldItalic.fntdata"/><Relationship Id="rId27" Type="http://schemas.openxmlformats.org/officeDocument/2006/relationships/font" Target="fonts/EBGaramondMedium-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Tahoma-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EBGaramond-regular.fntdata"/><Relationship Id="rId30" Type="http://schemas.openxmlformats.org/officeDocument/2006/relationships/font" Target="fonts/Tahoma-bold.fntdata"/><Relationship Id="rId11" Type="http://schemas.openxmlformats.org/officeDocument/2006/relationships/slide" Target="slides/slide5.xml"/><Relationship Id="rId33" Type="http://schemas.openxmlformats.org/officeDocument/2006/relationships/font" Target="fonts/EBGaramond-italic.fntdata"/><Relationship Id="rId10" Type="http://schemas.openxmlformats.org/officeDocument/2006/relationships/slide" Target="slides/slide4.xml"/><Relationship Id="rId32" Type="http://schemas.openxmlformats.org/officeDocument/2006/relationships/font" Target="fonts/EBGaramond-bold.fntdata"/><Relationship Id="rId13" Type="http://schemas.openxmlformats.org/officeDocument/2006/relationships/slide" Target="slides/slide7.xml"/><Relationship Id="rId35" Type="http://schemas.openxmlformats.org/officeDocument/2006/relationships/font" Target="fonts/PoppinsSemiBold-regular.fntdata"/><Relationship Id="rId12" Type="http://schemas.openxmlformats.org/officeDocument/2006/relationships/slide" Target="slides/slide6.xml"/><Relationship Id="rId34" Type="http://schemas.openxmlformats.org/officeDocument/2006/relationships/font" Target="fonts/EBGaramond-boldItalic.fntdata"/><Relationship Id="rId15" Type="http://schemas.openxmlformats.org/officeDocument/2006/relationships/slide" Target="slides/slide9.xml"/><Relationship Id="rId37" Type="http://schemas.openxmlformats.org/officeDocument/2006/relationships/font" Target="fonts/PoppinsSemiBold-italic.fntdata"/><Relationship Id="rId14" Type="http://schemas.openxmlformats.org/officeDocument/2006/relationships/slide" Target="slides/slide8.xml"/><Relationship Id="rId36" Type="http://schemas.openxmlformats.org/officeDocument/2006/relationships/font" Target="fonts/PoppinsSemiBold-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PoppinsSemiBold-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 name="Shape 7"/>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Slide">
  <p:cSld name="8_Title Slide">
    <p:spTree>
      <p:nvGrpSpPr>
        <p:cNvPr id="27" name="Shape 27"/>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Slide">
  <p:cSld name="9_Title Slide">
    <p:spTree>
      <p:nvGrpSpPr>
        <p:cNvPr id="28" name="Shape 28"/>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Title Slide">
  <p:cSld name="10_Title Slide">
    <p:spTree>
      <p:nvGrpSpPr>
        <p:cNvPr id="29" name="Shape 29"/>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itle Slide">
  <p:cSld name="11_Title Slide">
    <p:spTree>
      <p:nvGrpSpPr>
        <p:cNvPr id="30" name="Shape 30"/>
        <p:cNvGrpSpPr/>
        <p:nvPr/>
      </p:nvGrpSpPr>
      <p:grpSpPr>
        <a:xfrm>
          <a:off x="0" y="0"/>
          <a:ext cx="0" cy="0"/>
          <a:chOff x="0" y="0"/>
          <a:chExt cx="0" cy="0"/>
        </a:xfrm>
      </p:grpSpPr>
      <p:sp>
        <p:nvSpPr>
          <p:cNvPr id="31" name="Google Shape;31;p14"/>
          <p:cNvSpPr/>
          <p:nvPr>
            <p:ph idx="2" type="pic"/>
          </p:nvPr>
        </p:nvSpPr>
        <p:spPr>
          <a:xfrm>
            <a:off x="7976060" y="717458"/>
            <a:ext cx="3233279" cy="1816716"/>
          </a:xfrm>
          <a:prstGeom prst="rect">
            <a:avLst/>
          </a:prstGeom>
          <a:noFill/>
          <a:ln>
            <a:noFill/>
          </a:ln>
        </p:spPr>
      </p:sp>
      <p:sp>
        <p:nvSpPr>
          <p:cNvPr id="32" name="Google Shape;32;p14"/>
          <p:cNvSpPr/>
          <p:nvPr>
            <p:ph idx="3" type="pic"/>
          </p:nvPr>
        </p:nvSpPr>
        <p:spPr>
          <a:xfrm>
            <a:off x="7976060" y="2721353"/>
            <a:ext cx="3233279" cy="1816716"/>
          </a:xfrm>
          <a:prstGeom prst="rect">
            <a:avLst/>
          </a:prstGeom>
          <a:noFill/>
          <a:ln>
            <a:noFill/>
          </a:ln>
        </p:spPr>
      </p:sp>
      <p:sp>
        <p:nvSpPr>
          <p:cNvPr id="33" name="Google Shape;33;p14"/>
          <p:cNvSpPr/>
          <p:nvPr>
            <p:ph idx="4" type="pic"/>
          </p:nvPr>
        </p:nvSpPr>
        <p:spPr>
          <a:xfrm>
            <a:off x="7976059" y="4725248"/>
            <a:ext cx="3233279" cy="1816716"/>
          </a:xfrm>
          <a:prstGeom prst="rect">
            <a:avLst/>
          </a:prstGeom>
          <a:noFill/>
          <a:ln>
            <a:noFill/>
          </a:ln>
        </p:spPr>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Title Slide">
  <p:cSld name="12_Title Slide">
    <p:spTree>
      <p:nvGrpSpPr>
        <p:cNvPr id="34" name="Shape 34"/>
        <p:cNvGrpSpPr/>
        <p:nvPr/>
      </p:nvGrpSpPr>
      <p:grpSpPr>
        <a:xfrm>
          <a:off x="0" y="0"/>
          <a:ext cx="0" cy="0"/>
          <a:chOff x="0" y="0"/>
          <a:chExt cx="0" cy="0"/>
        </a:xfrm>
      </p:grpSpPr>
      <p:sp>
        <p:nvSpPr>
          <p:cNvPr id="35" name="Google Shape;35;p15"/>
          <p:cNvSpPr/>
          <p:nvPr>
            <p:ph idx="2" type="pic"/>
          </p:nvPr>
        </p:nvSpPr>
        <p:spPr>
          <a:xfrm>
            <a:off x="524341" y="1196974"/>
            <a:ext cx="2493931" cy="2232026"/>
          </a:xfrm>
          <a:prstGeom prst="rect">
            <a:avLst/>
          </a:prstGeom>
          <a:noFill/>
          <a:ln>
            <a:noFill/>
          </a:ln>
        </p:spPr>
      </p:sp>
      <p:sp>
        <p:nvSpPr>
          <p:cNvPr id="36" name="Google Shape;36;p15"/>
          <p:cNvSpPr/>
          <p:nvPr>
            <p:ph idx="3" type="pic"/>
          </p:nvPr>
        </p:nvSpPr>
        <p:spPr>
          <a:xfrm>
            <a:off x="524342" y="3723431"/>
            <a:ext cx="2493931" cy="2305851"/>
          </a:xfrm>
          <a:prstGeom prst="rect">
            <a:avLst/>
          </a:prstGeom>
          <a:noFill/>
          <a:ln>
            <a:noFill/>
          </a:ln>
        </p:spPr>
      </p:sp>
      <p:sp>
        <p:nvSpPr>
          <p:cNvPr id="37" name="Google Shape;37;p15"/>
          <p:cNvSpPr/>
          <p:nvPr>
            <p:ph idx="4" type="pic"/>
          </p:nvPr>
        </p:nvSpPr>
        <p:spPr>
          <a:xfrm>
            <a:off x="3344565" y="2578100"/>
            <a:ext cx="2599303" cy="3451181"/>
          </a:xfrm>
          <a:prstGeom prst="rect">
            <a:avLst/>
          </a:prstGeom>
          <a:noFill/>
          <a:ln>
            <a:noFill/>
          </a:ln>
        </p:spPr>
      </p:sp>
      <p:sp>
        <p:nvSpPr>
          <p:cNvPr id="38" name="Google Shape;38;p15"/>
          <p:cNvSpPr/>
          <p:nvPr>
            <p:ph idx="5" type="pic"/>
          </p:nvPr>
        </p:nvSpPr>
        <p:spPr>
          <a:xfrm>
            <a:off x="6286500" y="2578101"/>
            <a:ext cx="2387686" cy="3451181"/>
          </a:xfrm>
          <a:prstGeom prst="rect">
            <a:avLst/>
          </a:prstGeom>
          <a:noFill/>
          <a:ln>
            <a:noFill/>
          </a:ln>
        </p:spPr>
      </p:sp>
      <p:sp>
        <p:nvSpPr>
          <p:cNvPr id="39" name="Google Shape;39;p15"/>
          <p:cNvSpPr/>
          <p:nvPr>
            <p:ph idx="6" type="pic"/>
          </p:nvPr>
        </p:nvSpPr>
        <p:spPr>
          <a:xfrm>
            <a:off x="9016819" y="1196974"/>
            <a:ext cx="2709954" cy="2260557"/>
          </a:xfrm>
          <a:prstGeom prst="rect">
            <a:avLst/>
          </a:prstGeom>
          <a:noFill/>
          <a:ln>
            <a:noFill/>
          </a:ln>
        </p:spPr>
      </p:sp>
      <p:sp>
        <p:nvSpPr>
          <p:cNvPr id="40" name="Google Shape;40;p15"/>
          <p:cNvSpPr/>
          <p:nvPr>
            <p:ph idx="7" type="pic"/>
          </p:nvPr>
        </p:nvSpPr>
        <p:spPr>
          <a:xfrm>
            <a:off x="9016819" y="3723431"/>
            <a:ext cx="2709954" cy="2305850"/>
          </a:xfrm>
          <a:prstGeom prst="rect">
            <a:avLst/>
          </a:prstGeom>
          <a:noFill/>
          <a:ln>
            <a:noFill/>
          </a:ln>
        </p:spPr>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Title Slide">
  <p:cSld name="13_Title Slide">
    <p:spTree>
      <p:nvGrpSpPr>
        <p:cNvPr id="41" name="Shape 41"/>
        <p:cNvGrpSpPr/>
        <p:nvPr/>
      </p:nvGrpSpPr>
      <p:grpSpPr>
        <a:xfrm>
          <a:off x="0" y="0"/>
          <a:ext cx="0" cy="0"/>
          <a:chOff x="0" y="0"/>
          <a:chExt cx="0" cy="0"/>
        </a:xfrm>
      </p:grpSpPr>
      <p:sp>
        <p:nvSpPr>
          <p:cNvPr id="42" name="Google Shape;42;p16"/>
          <p:cNvSpPr/>
          <p:nvPr>
            <p:ph idx="2" type="pic"/>
          </p:nvPr>
        </p:nvSpPr>
        <p:spPr>
          <a:xfrm>
            <a:off x="6731226" y="2644170"/>
            <a:ext cx="3927995" cy="3172810"/>
          </a:xfrm>
          <a:prstGeom prst="rect">
            <a:avLst/>
          </a:prstGeom>
          <a:noFill/>
          <a:ln>
            <a:noFill/>
          </a:ln>
        </p:spPr>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43" name="Shape 43"/>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p:cSld name="2_Title and Content">
    <p:bg>
      <p:bgPr>
        <a:solidFill>
          <a:schemeClr val="lt1"/>
        </a:solidFill>
      </p:bgPr>
    </p:bg>
    <p:spTree>
      <p:nvGrpSpPr>
        <p:cNvPr id="44" name="Shape 44"/>
        <p:cNvGrpSpPr/>
        <p:nvPr/>
      </p:nvGrpSpPr>
      <p:grpSpPr>
        <a:xfrm>
          <a:off x="0" y="0"/>
          <a:ext cx="0" cy="0"/>
          <a:chOff x="0" y="0"/>
          <a:chExt cx="0" cy="0"/>
        </a:xfrm>
      </p:grpSpPr>
      <p:sp>
        <p:nvSpPr>
          <p:cNvPr id="45" name="Google Shape;45;p18"/>
          <p:cNvSpPr/>
          <p:nvPr/>
        </p:nvSpPr>
        <p:spPr>
          <a:xfrm>
            <a:off x="2314575" y="0"/>
            <a:ext cx="7791450" cy="68579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ontserrat"/>
              <a:ea typeface="Montserrat"/>
              <a:cs typeface="Montserrat"/>
              <a:sym typeface="Montserrat"/>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8" name="Shape 8"/>
        <p:cNvGrpSpPr/>
        <p:nvPr/>
      </p:nvGrpSpPr>
      <p:grpSpPr>
        <a:xfrm>
          <a:off x="0" y="0"/>
          <a:ext cx="0" cy="0"/>
          <a:chOff x="0" y="0"/>
          <a:chExt cx="0" cy="0"/>
        </a:xfrm>
      </p:grpSpPr>
      <p:sp>
        <p:nvSpPr>
          <p:cNvPr id="9" name="Google Shape;9;p3"/>
          <p:cNvSpPr/>
          <p:nvPr>
            <p:ph idx="2" type="pic"/>
          </p:nvPr>
        </p:nvSpPr>
        <p:spPr>
          <a:xfrm>
            <a:off x="990600" y="3776863"/>
            <a:ext cx="2325472" cy="2271513"/>
          </a:xfrm>
          <a:prstGeom prst="rect">
            <a:avLst/>
          </a:prstGeom>
          <a:noFill/>
          <a:ln>
            <a:noFill/>
          </a:ln>
        </p:spPr>
      </p:sp>
      <p:sp>
        <p:nvSpPr>
          <p:cNvPr id="10" name="Google Shape;10;p3"/>
          <p:cNvSpPr/>
          <p:nvPr>
            <p:ph idx="3" type="pic"/>
          </p:nvPr>
        </p:nvSpPr>
        <p:spPr>
          <a:xfrm>
            <a:off x="3619043" y="3776863"/>
            <a:ext cx="2325472" cy="2271513"/>
          </a:xfrm>
          <a:prstGeom prst="rect">
            <a:avLst/>
          </a:prstGeom>
          <a:noFill/>
          <a:ln>
            <a:noFill/>
          </a:ln>
        </p:spPr>
      </p:sp>
      <p:sp>
        <p:nvSpPr>
          <p:cNvPr id="11" name="Google Shape;11;p3"/>
          <p:cNvSpPr/>
          <p:nvPr>
            <p:ph idx="4" type="pic"/>
          </p:nvPr>
        </p:nvSpPr>
        <p:spPr>
          <a:xfrm>
            <a:off x="6247486" y="3776863"/>
            <a:ext cx="2325472" cy="2271513"/>
          </a:xfrm>
          <a:prstGeom prst="rect">
            <a:avLst/>
          </a:prstGeom>
          <a:noFill/>
          <a:ln>
            <a:noFill/>
          </a:ln>
        </p:spPr>
      </p:sp>
      <p:sp>
        <p:nvSpPr>
          <p:cNvPr id="12" name="Google Shape;12;p3"/>
          <p:cNvSpPr/>
          <p:nvPr>
            <p:ph idx="5" type="pic"/>
          </p:nvPr>
        </p:nvSpPr>
        <p:spPr>
          <a:xfrm>
            <a:off x="8875928" y="3776863"/>
            <a:ext cx="2325472" cy="2271513"/>
          </a:xfrm>
          <a:prstGeom prst="rect">
            <a:avLst/>
          </a:prstGeom>
          <a:noFill/>
          <a:ln>
            <a:noFill/>
          </a:ln>
        </p:spPr>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Title Slide">
  <p:cSld name="14_Title Slide">
    <p:spTree>
      <p:nvGrpSpPr>
        <p:cNvPr id="13" name="Shape 13"/>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14" name="Shape 14"/>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15" name="Shape 15"/>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Slide">
  <p:cSld name="4_Title Slide">
    <p:spTree>
      <p:nvGrpSpPr>
        <p:cNvPr id="16" name="Shape 16"/>
        <p:cNvGrpSpPr/>
        <p:nvPr/>
      </p:nvGrpSpPr>
      <p:grpSpPr>
        <a:xfrm>
          <a:off x="0" y="0"/>
          <a:ext cx="0" cy="0"/>
          <a:chOff x="0" y="0"/>
          <a:chExt cx="0" cy="0"/>
        </a:xfrm>
      </p:grpSpPr>
      <p:sp>
        <p:nvSpPr>
          <p:cNvPr id="17" name="Google Shape;17;p7"/>
          <p:cNvSpPr/>
          <p:nvPr>
            <p:ph idx="2" type="pic"/>
          </p:nvPr>
        </p:nvSpPr>
        <p:spPr>
          <a:xfrm>
            <a:off x="6955980" y="1107483"/>
            <a:ext cx="1979613" cy="2353517"/>
          </a:xfrm>
          <a:prstGeom prst="rect">
            <a:avLst/>
          </a:prstGeom>
          <a:noFill/>
          <a:ln>
            <a:noFill/>
          </a:ln>
        </p:spPr>
      </p:sp>
      <p:sp>
        <p:nvSpPr>
          <p:cNvPr id="18" name="Google Shape;18;p7"/>
          <p:cNvSpPr/>
          <p:nvPr>
            <p:ph idx="3" type="pic"/>
          </p:nvPr>
        </p:nvSpPr>
        <p:spPr>
          <a:xfrm>
            <a:off x="9104888" y="1107483"/>
            <a:ext cx="1979613" cy="2353517"/>
          </a:xfrm>
          <a:prstGeom prst="rect">
            <a:avLst/>
          </a:prstGeom>
          <a:noFill/>
          <a:ln>
            <a:noFill/>
          </a:ln>
        </p:spPr>
      </p:sp>
      <p:sp>
        <p:nvSpPr>
          <p:cNvPr id="19" name="Google Shape;19;p7"/>
          <p:cNvSpPr/>
          <p:nvPr>
            <p:ph idx="4" type="pic"/>
          </p:nvPr>
        </p:nvSpPr>
        <p:spPr>
          <a:xfrm>
            <a:off x="6955980" y="3621842"/>
            <a:ext cx="1979613" cy="2353517"/>
          </a:xfrm>
          <a:prstGeom prst="rect">
            <a:avLst/>
          </a:prstGeom>
          <a:noFill/>
          <a:ln>
            <a:noFill/>
          </a:ln>
        </p:spPr>
      </p:sp>
      <p:sp>
        <p:nvSpPr>
          <p:cNvPr id="20" name="Google Shape;20;p7"/>
          <p:cNvSpPr/>
          <p:nvPr>
            <p:ph idx="5" type="pic"/>
          </p:nvPr>
        </p:nvSpPr>
        <p:spPr>
          <a:xfrm>
            <a:off x="9104889" y="3621842"/>
            <a:ext cx="1979613" cy="2353517"/>
          </a:xfrm>
          <a:prstGeom prst="rect">
            <a:avLst/>
          </a:prstGeom>
          <a:noFill/>
          <a:ln>
            <a:noFill/>
          </a:ln>
        </p:spPr>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p:cSld name="5_Title Slide">
    <p:spTree>
      <p:nvGrpSpPr>
        <p:cNvPr id="21" name="Shape 21"/>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Slide">
  <p:cSld name="6_Title Slide">
    <p:spTree>
      <p:nvGrpSpPr>
        <p:cNvPr id="22" name="Shape 22"/>
        <p:cNvGrpSpPr/>
        <p:nvPr/>
      </p:nvGrpSpPr>
      <p:grpSpPr>
        <a:xfrm>
          <a:off x="0" y="0"/>
          <a:ext cx="0" cy="0"/>
          <a:chOff x="0" y="0"/>
          <a:chExt cx="0" cy="0"/>
        </a:xfrm>
      </p:grpSpPr>
      <p:sp>
        <p:nvSpPr>
          <p:cNvPr id="23" name="Google Shape;23;p9"/>
          <p:cNvSpPr/>
          <p:nvPr>
            <p:ph idx="2" type="pic"/>
          </p:nvPr>
        </p:nvSpPr>
        <p:spPr>
          <a:xfrm>
            <a:off x="1546069" y="2161677"/>
            <a:ext cx="2654575" cy="3155964"/>
          </a:xfrm>
          <a:prstGeom prst="rect">
            <a:avLst/>
          </a:prstGeom>
          <a:noFill/>
          <a:ln>
            <a:noFill/>
          </a:ln>
        </p:spPr>
      </p:sp>
      <p:sp>
        <p:nvSpPr>
          <p:cNvPr id="24" name="Google Shape;24;p9"/>
          <p:cNvSpPr/>
          <p:nvPr>
            <p:ph idx="3" type="pic"/>
          </p:nvPr>
        </p:nvSpPr>
        <p:spPr>
          <a:xfrm>
            <a:off x="4778140" y="2161677"/>
            <a:ext cx="2654575" cy="3155964"/>
          </a:xfrm>
          <a:prstGeom prst="rect">
            <a:avLst/>
          </a:prstGeom>
          <a:noFill/>
          <a:ln>
            <a:noFill/>
          </a:ln>
        </p:spPr>
      </p:sp>
      <p:sp>
        <p:nvSpPr>
          <p:cNvPr id="25" name="Google Shape;25;p9"/>
          <p:cNvSpPr/>
          <p:nvPr>
            <p:ph idx="4" type="pic"/>
          </p:nvPr>
        </p:nvSpPr>
        <p:spPr>
          <a:xfrm>
            <a:off x="8010211" y="2161677"/>
            <a:ext cx="2654575" cy="3155964"/>
          </a:xfrm>
          <a:prstGeom prst="rect">
            <a:avLst/>
          </a:prstGeom>
          <a:noFill/>
          <a:ln>
            <a:noFill/>
          </a:ln>
        </p:spPr>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Title Slide">
  <p:cSld name="7_Title Slide">
    <p:spTree>
      <p:nvGrpSpPr>
        <p:cNvPr id="26" name="Shape 26"/>
        <p:cNvGrpSpPr/>
        <p:nvPr/>
      </p:nvGrpSpPr>
      <p:grpSpPr>
        <a:xfrm>
          <a:off x="0" y="0"/>
          <a:ext cx="0" cy="0"/>
          <a:chOff x="0" y="0"/>
          <a:chExt cx="0" cy="0"/>
        </a:xfrm>
      </p:grpSpPr>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1.jpg"/><Relationship Id="rId2" Type="http://schemas.openxmlformats.org/officeDocument/2006/relationships/image" Target="../media/image10.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mt="11000"/>
          </a:blip>
          <a:stretch>
            <a:fillRect/>
          </a:stretch>
        </a:blipFill>
      </p:bgPr>
    </p:bg>
    <p:spTree>
      <p:nvGrpSpPr>
        <p:cNvPr id="5" name="Shape 5"/>
        <p:cNvGrpSpPr/>
        <p:nvPr/>
      </p:nvGrpSpPr>
      <p:grpSpPr>
        <a:xfrm>
          <a:off x="0" y="0"/>
          <a:ext cx="0" cy="0"/>
          <a:chOff x="0" y="0"/>
          <a:chExt cx="0" cy="0"/>
        </a:xfrm>
      </p:grpSpPr>
      <p:pic>
        <p:nvPicPr>
          <p:cNvPr descr="A red text on a black background&#10;&#10;Description automatically generated" id="6" name="Google Shape;6;p1"/>
          <p:cNvPicPr preferRelativeResize="0"/>
          <p:nvPr/>
        </p:nvPicPr>
        <p:blipFill rotWithShape="1">
          <a:blip r:embed="rId2">
            <a:alphaModFix amt="5000"/>
          </a:blip>
          <a:srcRect b="0" l="0" r="70791" t="0"/>
          <a:stretch/>
        </p:blipFill>
        <p:spPr>
          <a:xfrm>
            <a:off x="3018691" y="136689"/>
            <a:ext cx="6154618" cy="6584622"/>
          </a:xfrm>
          <a:custGeom>
            <a:rect b="b" l="l" r="r" t="t"/>
            <a:pathLst>
              <a:path extrusionOk="0" h="1965783" w="1837407">
                <a:moveTo>
                  <a:pt x="0" y="0"/>
                </a:moveTo>
                <a:lnTo>
                  <a:pt x="1837407" y="0"/>
                </a:lnTo>
                <a:lnTo>
                  <a:pt x="1837407" y="1965783"/>
                </a:lnTo>
                <a:lnTo>
                  <a:pt x="0" y="1965783"/>
                </a:lnTo>
                <a:close/>
              </a:path>
            </a:pathLst>
          </a:cu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jp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2.png"/><Relationship Id="rId7"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mt="11000"/>
          </a:blip>
          <a:stretch>
            <a:fillRect/>
          </a:stretch>
        </a:blipFill>
      </p:bgPr>
    </p:bg>
    <p:spTree>
      <p:nvGrpSpPr>
        <p:cNvPr id="49" name="Shape 49"/>
        <p:cNvGrpSpPr/>
        <p:nvPr/>
      </p:nvGrpSpPr>
      <p:grpSpPr>
        <a:xfrm>
          <a:off x="0" y="0"/>
          <a:ext cx="0" cy="0"/>
          <a:chOff x="0" y="0"/>
          <a:chExt cx="0" cy="0"/>
        </a:xfrm>
      </p:grpSpPr>
      <p:pic>
        <p:nvPicPr>
          <p:cNvPr descr="A red text on a black background&#10;&#10;Description automatically generated" id="50" name="Google Shape;50;p19"/>
          <p:cNvPicPr preferRelativeResize="0"/>
          <p:nvPr/>
        </p:nvPicPr>
        <p:blipFill rotWithShape="1">
          <a:blip r:embed="rId4">
            <a:alphaModFix/>
          </a:blip>
          <a:srcRect b="0" l="0" r="0" t="0"/>
          <a:stretch/>
        </p:blipFill>
        <p:spPr>
          <a:xfrm>
            <a:off x="2664996" y="1356952"/>
            <a:ext cx="6290508" cy="1965783"/>
          </a:xfrm>
          <a:prstGeom prst="rect">
            <a:avLst/>
          </a:prstGeom>
          <a:noFill/>
          <a:ln>
            <a:noFill/>
          </a:ln>
        </p:spPr>
      </p:pic>
      <p:sp>
        <p:nvSpPr>
          <p:cNvPr id="51" name="Google Shape;51;p19"/>
          <p:cNvSpPr/>
          <p:nvPr/>
        </p:nvSpPr>
        <p:spPr>
          <a:xfrm>
            <a:off x="2246170" y="3480946"/>
            <a:ext cx="7452558" cy="980976"/>
          </a:xfrm>
          <a:prstGeom prst="roundRect">
            <a:avLst>
              <a:gd fmla="val 50000" name="adj"/>
            </a:avLst>
          </a:prstGeom>
          <a:solidFill>
            <a:schemeClr val="lt1"/>
          </a:solidFill>
          <a:ln cap="flat" cmpd="sng" w="12700">
            <a:solidFill>
              <a:srgbClr val="F2F2F2"/>
            </a:solidFill>
            <a:prstDash val="solid"/>
            <a:miter lim="800000"/>
            <a:headEnd len="sm" w="sm" type="none"/>
            <a:tailEnd len="sm" w="sm" type="none"/>
          </a:ln>
          <a:effectLst>
            <a:outerShdw blurRad="190500" rotWithShape="0" algn="t" dir="5400000" dist="38100">
              <a:srgbClr val="000000">
                <a:alpha val="784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ontserrat"/>
              <a:ea typeface="Montserrat"/>
              <a:cs typeface="Montserrat"/>
              <a:sym typeface="Montserrat"/>
            </a:endParaRPr>
          </a:p>
        </p:txBody>
      </p:sp>
      <p:sp>
        <p:nvSpPr>
          <p:cNvPr id="52" name="Google Shape;52;p19"/>
          <p:cNvSpPr txBox="1"/>
          <p:nvPr/>
        </p:nvSpPr>
        <p:spPr>
          <a:xfrm>
            <a:off x="2489790" y="3709824"/>
            <a:ext cx="69654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i="0" lang="en-US" sz="2800" u="none" cap="none" strike="noStrike">
                <a:solidFill>
                  <a:srgbClr val="000000"/>
                </a:solidFill>
                <a:latin typeface="EB Garamond"/>
                <a:ea typeface="EB Garamond"/>
                <a:cs typeface="EB Garamond"/>
                <a:sym typeface="EB Garamond"/>
              </a:rPr>
              <a:t>Airbnb Analytics: Predicting Rental Prices</a:t>
            </a:r>
            <a:endParaRPr i="0" sz="2800" u="none" cap="none" strike="noStrike">
              <a:solidFill>
                <a:srgbClr val="262626"/>
              </a:solidFill>
              <a:latin typeface="EB Garamond"/>
              <a:ea typeface="EB Garamond"/>
              <a:cs typeface="EB Garamond"/>
              <a:sym typeface="EB Garamond"/>
            </a:endParaRPr>
          </a:p>
        </p:txBody>
      </p:sp>
      <p:sp>
        <p:nvSpPr>
          <p:cNvPr id="53" name="Google Shape;53;p19"/>
          <p:cNvSpPr txBox="1"/>
          <p:nvPr/>
        </p:nvSpPr>
        <p:spPr>
          <a:xfrm>
            <a:off x="9151200" y="5636700"/>
            <a:ext cx="3040800" cy="122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300"/>
              <a:t>Prabhu Shankar</a:t>
            </a:r>
            <a:endParaRPr sz="2300"/>
          </a:p>
          <a:p>
            <a:pPr indent="0" lvl="0" marL="0" rtl="0" algn="l">
              <a:spcBef>
                <a:spcPts val="0"/>
              </a:spcBef>
              <a:spcAft>
                <a:spcPts val="0"/>
              </a:spcAft>
              <a:buNone/>
            </a:pPr>
            <a:r>
              <a:rPr lang="en-US" sz="2300"/>
              <a:t>Rajivini Tiruveedhula</a:t>
            </a:r>
            <a:endParaRPr sz="2300"/>
          </a:p>
          <a:p>
            <a:pPr indent="0" lvl="0" marL="0" rtl="0" algn="l">
              <a:spcBef>
                <a:spcPts val="0"/>
              </a:spcBef>
              <a:spcAft>
                <a:spcPts val="0"/>
              </a:spcAft>
              <a:buNone/>
            </a:pPr>
            <a:r>
              <a:rPr lang="en-US" sz="2300"/>
              <a:t>John P Madhu</a:t>
            </a:r>
            <a:endParaRPr sz="2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8"/>
          <p:cNvSpPr txBox="1"/>
          <p:nvPr/>
        </p:nvSpPr>
        <p:spPr>
          <a:xfrm>
            <a:off x="424554" y="555012"/>
            <a:ext cx="667145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rgbClr val="FF5A5F"/>
                </a:solidFill>
                <a:latin typeface="Poppins SemiBold"/>
                <a:ea typeface="Poppins SemiBold"/>
                <a:cs typeface="Poppins SemiBold"/>
                <a:sym typeface="Poppins SemiBold"/>
              </a:rPr>
              <a:t>Model 2   </a:t>
            </a:r>
            <a:r>
              <a:rPr b="1" i="1" lang="en-US" sz="2000">
                <a:solidFill>
                  <a:srgbClr val="FF5A5F"/>
                </a:solidFill>
                <a:latin typeface="Poppins SemiBold"/>
                <a:ea typeface="Poppins SemiBold"/>
                <a:cs typeface="Poppins SemiBold"/>
                <a:sym typeface="Poppins SemiBold"/>
              </a:rPr>
              <a:t>Linear Regression</a:t>
            </a:r>
            <a:endParaRPr b="1" i="1" sz="3600">
              <a:solidFill>
                <a:srgbClr val="FF5A5F"/>
              </a:solidFill>
              <a:latin typeface="Poppins SemiBold"/>
              <a:ea typeface="Poppins SemiBold"/>
              <a:cs typeface="Poppins SemiBold"/>
              <a:sym typeface="Poppins SemiBold"/>
            </a:endParaRPr>
          </a:p>
        </p:txBody>
      </p:sp>
      <p:sp>
        <p:nvSpPr>
          <p:cNvPr id="117" name="Google Shape;117;p28"/>
          <p:cNvSpPr txBox="1"/>
          <p:nvPr/>
        </p:nvSpPr>
        <p:spPr>
          <a:xfrm>
            <a:off x="228600" y="5057640"/>
            <a:ext cx="117957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EB Garamond"/>
                <a:ea typeface="EB Garamond"/>
                <a:cs typeface="EB Garamond"/>
                <a:sym typeface="EB Garamond"/>
              </a:rPr>
              <a:t>The target variable is well explained by the model, and important predictors like the number of bedrooms and facilities offer insightful information. The model's dependability in producing precise forecasts is confirmed by the low error measures (RMSE &amp; MAE).</a:t>
            </a:r>
            <a:endParaRPr sz="1600">
              <a:latin typeface="EB Garamond"/>
              <a:ea typeface="EB Garamond"/>
              <a:cs typeface="EB Garamond"/>
              <a:sym typeface="EB Garamond"/>
            </a:endParaRPr>
          </a:p>
        </p:txBody>
      </p:sp>
      <p:graphicFrame>
        <p:nvGraphicFramePr>
          <p:cNvPr id="118" name="Google Shape;118;p28"/>
          <p:cNvGraphicFramePr/>
          <p:nvPr/>
        </p:nvGraphicFramePr>
        <p:xfrm>
          <a:off x="4305930" y="1221451"/>
          <a:ext cx="3000000" cy="3000000"/>
        </p:xfrm>
        <a:graphic>
          <a:graphicData uri="http://schemas.openxmlformats.org/drawingml/2006/table">
            <a:tbl>
              <a:tblPr bandRow="1" firstRow="1">
                <a:noFill/>
                <a:tableStyleId>{679FF65F-6BD4-458D-BBE9-553228F8D1BF}</a:tableStyleId>
              </a:tblPr>
              <a:tblGrid>
                <a:gridCol w="1790075"/>
                <a:gridCol w="1790075"/>
              </a:tblGrid>
              <a:tr h="579375">
                <a:tc>
                  <a:txBody>
                    <a:bodyPr/>
                    <a:lstStyle/>
                    <a:p>
                      <a:pPr indent="0" lvl="0" marL="0" rtl="0" algn="ctr">
                        <a:spcBef>
                          <a:spcPts val="0"/>
                        </a:spcBef>
                        <a:spcAft>
                          <a:spcPts val="0"/>
                        </a:spcAft>
                        <a:buNone/>
                      </a:pPr>
                      <a:r>
                        <a:rPr lang="en-US" sz="1800"/>
                        <a:t>Multiple R-squared</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Clr>
                          <a:schemeClr val="dk1"/>
                        </a:buClr>
                        <a:buFont typeface="Arial"/>
                        <a:buNone/>
                      </a:pPr>
                      <a:r>
                        <a:rPr lang="en-US" sz="1800"/>
                        <a:t>0.7469</a:t>
                      </a:r>
                      <a:endParaRPr/>
                    </a:p>
                    <a:p>
                      <a:pPr indent="0" lvl="0" marL="0" marR="0" rtl="0" algn="ctr">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None/>
                      </a:pPr>
                      <a:r>
                        <a:rPr b="1" lang="en-US" sz="1800"/>
                        <a:t>P-value</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None/>
                      </a:pPr>
                      <a:r>
                        <a:rPr b="1" lang="en-US" sz="1800"/>
                        <a:t>&lt; 2.2e-16</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Clr>
                          <a:schemeClr val="dk1"/>
                        </a:buClr>
                        <a:buFont typeface="Arial"/>
                        <a:buNone/>
                      </a:pPr>
                      <a:r>
                        <a:rPr b="1" lang="en-US" sz="1800"/>
                        <a:t>RMSE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None/>
                      </a:pPr>
                      <a:r>
                        <a:rPr b="1" lang="en-US" sz="1800"/>
                        <a:t>1.080035</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Clr>
                          <a:schemeClr val="dk1"/>
                        </a:buClr>
                        <a:buFont typeface="Arial"/>
                        <a:buNone/>
                      </a:pPr>
                      <a:r>
                        <a:rPr b="1" lang="en-US" sz="1800"/>
                        <a:t>MAE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None/>
                      </a:pPr>
                      <a:r>
                        <a:rPr b="1" lang="en-US" sz="1800"/>
                        <a:t>0.7625233</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Clr>
                          <a:schemeClr val="dk1"/>
                        </a:buClr>
                        <a:buFont typeface="Arial"/>
                        <a:buNone/>
                      </a:pPr>
                      <a:r>
                        <a:rPr b="1" lang="en-US" sz="1800"/>
                        <a:t>No. of Significant variables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marR="0" rtl="0" algn="ctr">
                        <a:spcBef>
                          <a:spcPts val="0"/>
                        </a:spcBef>
                        <a:spcAft>
                          <a:spcPts val="0"/>
                        </a:spcAft>
                        <a:buNone/>
                      </a:pPr>
                      <a:r>
                        <a:rPr b="1" lang="en-US" sz="1800"/>
                        <a:t>6</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9"/>
          <p:cNvSpPr txBox="1"/>
          <p:nvPr/>
        </p:nvSpPr>
        <p:spPr>
          <a:xfrm>
            <a:off x="163297" y="575109"/>
            <a:ext cx="6960984"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rgbClr val="FF5A5F"/>
                </a:solidFill>
                <a:latin typeface="Poppins SemiBold"/>
                <a:ea typeface="Poppins SemiBold"/>
                <a:cs typeface="Poppins SemiBold"/>
                <a:sym typeface="Poppins SemiBold"/>
              </a:rPr>
              <a:t>Model 3  </a:t>
            </a:r>
            <a:r>
              <a:rPr b="1" i="1" lang="en-US" sz="2000">
                <a:solidFill>
                  <a:srgbClr val="FF5A5F"/>
                </a:solidFill>
                <a:latin typeface="Poppins SemiBold"/>
                <a:ea typeface="Poppins SemiBold"/>
                <a:cs typeface="Poppins SemiBold"/>
                <a:sym typeface="Poppins SemiBold"/>
              </a:rPr>
              <a:t>Stepwise Selection</a:t>
            </a:r>
            <a:endParaRPr b="1" i="1" sz="3600">
              <a:solidFill>
                <a:srgbClr val="FF5A5F"/>
              </a:solidFill>
              <a:latin typeface="Poppins SemiBold"/>
              <a:ea typeface="Poppins SemiBold"/>
              <a:cs typeface="Poppins SemiBold"/>
              <a:sym typeface="Poppins SemiBold"/>
            </a:endParaRPr>
          </a:p>
        </p:txBody>
      </p:sp>
      <p:sp>
        <p:nvSpPr>
          <p:cNvPr id="124" name="Google Shape;124;p29"/>
          <p:cNvSpPr txBox="1"/>
          <p:nvPr/>
        </p:nvSpPr>
        <p:spPr>
          <a:xfrm>
            <a:off x="163297" y="4956349"/>
            <a:ext cx="11838300" cy="1200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EB Garamond"/>
                <a:ea typeface="EB Garamond"/>
                <a:cs typeface="EB Garamond"/>
                <a:sym typeface="EB Garamond"/>
              </a:rPr>
              <a:t>The model's predictions show minimal bias, with a mean error close to zero, indicating no systematic over or underestimation of the target variable. The RMSE and MAE suggest that, on average, predictions deviate from actual values by these amounts in their respective units. While there's a slight tendency to underpredict, the overall accuracy is reasonable, with predictions being off by an average of 8.7%.</a:t>
            </a:r>
            <a:endParaRPr sz="1600">
              <a:latin typeface="EB Garamond"/>
              <a:ea typeface="EB Garamond"/>
              <a:cs typeface="EB Garamond"/>
              <a:sym typeface="EB Garamond"/>
            </a:endParaRPr>
          </a:p>
        </p:txBody>
      </p:sp>
      <p:graphicFrame>
        <p:nvGraphicFramePr>
          <p:cNvPr id="125" name="Google Shape;125;p29"/>
          <p:cNvGraphicFramePr/>
          <p:nvPr/>
        </p:nvGraphicFramePr>
        <p:xfrm>
          <a:off x="4305930" y="1221451"/>
          <a:ext cx="3000000" cy="3000000"/>
        </p:xfrm>
        <a:graphic>
          <a:graphicData uri="http://schemas.openxmlformats.org/drawingml/2006/table">
            <a:tbl>
              <a:tblPr bandRow="1" firstRow="1">
                <a:noFill/>
                <a:tableStyleId>{679FF65F-6BD4-458D-BBE9-553228F8D1BF}</a:tableStyleId>
              </a:tblPr>
              <a:tblGrid>
                <a:gridCol w="1790075"/>
                <a:gridCol w="1790075"/>
              </a:tblGrid>
              <a:tr h="579375">
                <a:tc>
                  <a:txBody>
                    <a:bodyPr/>
                    <a:lstStyle/>
                    <a:p>
                      <a:pPr indent="0" lvl="0" marL="0" rtl="0" algn="ctr">
                        <a:spcBef>
                          <a:spcPts val="0"/>
                        </a:spcBef>
                        <a:spcAft>
                          <a:spcPts val="0"/>
                        </a:spcAft>
                        <a:buNone/>
                      </a:pPr>
                      <a:r>
                        <a:rPr lang="en-US" sz="1800"/>
                        <a:t>ME</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None/>
                      </a:pPr>
                      <a:r>
                        <a:rPr lang="en-US" sz="1800"/>
                        <a:t>-0.000910085</a:t>
                      </a:r>
                      <a:endParaRPr sz="1800"/>
                    </a:p>
                    <a:p>
                      <a:pPr indent="0" lvl="0" marL="0" marR="0" rtl="0" algn="ctr">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Clr>
                          <a:schemeClr val="dk1"/>
                        </a:buClr>
                        <a:buFont typeface="Arial"/>
                        <a:buNone/>
                      </a:pPr>
                      <a:r>
                        <a:rPr b="1" lang="en-US" sz="1800"/>
                        <a:t>RMSE</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None/>
                      </a:pPr>
                      <a:r>
                        <a:rPr b="1" lang="en-US" sz="1800"/>
                        <a:t>0.6131524 </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Clr>
                          <a:schemeClr val="dk1"/>
                        </a:buClr>
                        <a:buFont typeface="Arial"/>
                        <a:buNone/>
                      </a:pPr>
                      <a:r>
                        <a:rPr b="1" lang="en-US" sz="1800"/>
                        <a:t>MAE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None/>
                      </a:pPr>
                      <a:r>
                        <a:rPr b="1" lang="en-US" sz="1800"/>
                        <a:t>0.</a:t>
                      </a:r>
                      <a:r>
                        <a:rPr b="1" lang="en-US" sz="1800"/>
                        <a:t>4509931</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None/>
                      </a:pPr>
                      <a:r>
                        <a:rPr b="1" lang="en-US" sz="1800"/>
                        <a:t>MPE</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None/>
                      </a:pPr>
                      <a:r>
                        <a:rPr b="1" lang="en-US" sz="1800"/>
                        <a:t>-1.301084</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Clr>
                          <a:schemeClr val="dk1"/>
                        </a:buClr>
                        <a:buFont typeface="Arial"/>
                        <a:buNone/>
                      </a:pPr>
                      <a:r>
                        <a:rPr b="1" lang="en-US" sz="1800"/>
                        <a:t>MAPE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None/>
                      </a:pPr>
                      <a:r>
                        <a:rPr b="1" lang="en-US" sz="1800"/>
                        <a:t>8.654795</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30"/>
          <p:cNvSpPr txBox="1"/>
          <p:nvPr/>
        </p:nvSpPr>
        <p:spPr>
          <a:xfrm>
            <a:off x="163297" y="575109"/>
            <a:ext cx="66714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rgbClr val="FF5A5F"/>
                </a:solidFill>
                <a:latin typeface="EB Garamond"/>
                <a:ea typeface="EB Garamond"/>
                <a:cs typeface="EB Garamond"/>
                <a:sym typeface="EB Garamond"/>
              </a:rPr>
              <a:t>Model 4  </a:t>
            </a:r>
            <a:r>
              <a:rPr b="1" i="1" lang="en-US" sz="2000">
                <a:solidFill>
                  <a:srgbClr val="FF5A5F"/>
                </a:solidFill>
                <a:latin typeface="EB Garamond"/>
                <a:ea typeface="EB Garamond"/>
                <a:cs typeface="EB Garamond"/>
                <a:sym typeface="EB Garamond"/>
              </a:rPr>
              <a:t>Random Forest</a:t>
            </a:r>
            <a:endParaRPr b="1" i="1" sz="3600">
              <a:solidFill>
                <a:srgbClr val="FF5A5F"/>
              </a:solidFill>
              <a:latin typeface="EB Garamond"/>
              <a:ea typeface="EB Garamond"/>
              <a:cs typeface="EB Garamond"/>
              <a:sym typeface="EB Garamond"/>
            </a:endParaRPr>
          </a:p>
        </p:txBody>
      </p:sp>
      <p:sp>
        <p:nvSpPr>
          <p:cNvPr id="131" name="Google Shape;131;p30"/>
          <p:cNvSpPr txBox="1"/>
          <p:nvPr/>
        </p:nvSpPr>
        <p:spPr>
          <a:xfrm>
            <a:off x="687775" y="4874850"/>
            <a:ext cx="11171100" cy="1200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EB Garamond"/>
                <a:ea typeface="EB Garamond"/>
                <a:cs typeface="EB Garamond"/>
                <a:sym typeface="EB Garamond"/>
              </a:rPr>
              <a:t>The model demonstrates minimal bias with a mean error close to zero, indicating no systematic over- or underestimation of the target variable. The RMSE of 0.598 and MAE of 0.439 suggest that, on average, predictions deviate from actual values by these amounts in their respective units. While there's a slight tendency to underpredict (MPE of -1.381%), the overall accuracy is reasonable, with predictions being off by an average of 8.464% (MAPE).</a:t>
            </a:r>
            <a:endParaRPr sz="2200">
              <a:solidFill>
                <a:schemeClr val="dk1"/>
              </a:solidFill>
              <a:latin typeface="EB Garamond"/>
              <a:ea typeface="EB Garamond"/>
              <a:cs typeface="EB Garamond"/>
              <a:sym typeface="EB Garamond"/>
            </a:endParaRPr>
          </a:p>
        </p:txBody>
      </p:sp>
      <p:graphicFrame>
        <p:nvGraphicFramePr>
          <p:cNvPr id="132" name="Google Shape;132;p30"/>
          <p:cNvGraphicFramePr/>
          <p:nvPr/>
        </p:nvGraphicFramePr>
        <p:xfrm>
          <a:off x="4305930" y="1221451"/>
          <a:ext cx="3000000" cy="3000000"/>
        </p:xfrm>
        <a:graphic>
          <a:graphicData uri="http://schemas.openxmlformats.org/drawingml/2006/table">
            <a:tbl>
              <a:tblPr bandRow="1" firstRow="1">
                <a:noFill/>
                <a:tableStyleId>{679FF65F-6BD4-458D-BBE9-553228F8D1BF}</a:tableStyleId>
              </a:tblPr>
              <a:tblGrid>
                <a:gridCol w="1790075"/>
                <a:gridCol w="1790075"/>
              </a:tblGrid>
              <a:tr h="579375">
                <a:tc>
                  <a:txBody>
                    <a:bodyPr/>
                    <a:lstStyle/>
                    <a:p>
                      <a:pPr indent="0" lvl="0" marL="0" rtl="0" algn="ctr">
                        <a:spcBef>
                          <a:spcPts val="0"/>
                        </a:spcBef>
                        <a:spcAft>
                          <a:spcPts val="0"/>
                        </a:spcAft>
                        <a:buNone/>
                      </a:pPr>
                      <a:r>
                        <a:rPr lang="en-US" sz="1800"/>
                        <a:t>ME</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Clr>
                          <a:schemeClr val="dk1"/>
                        </a:buClr>
                        <a:buFont typeface="Arial"/>
                        <a:buNone/>
                      </a:pPr>
                      <a:r>
                        <a:rPr lang="en-US" sz="1800"/>
                        <a:t>0.001257226</a:t>
                      </a:r>
                      <a:endParaRPr/>
                    </a:p>
                    <a:p>
                      <a:pPr indent="0" lvl="0" marL="0" marR="0" rtl="0" algn="ctr">
                        <a:spcBef>
                          <a:spcPts val="0"/>
                        </a:spcBef>
                        <a:spcAft>
                          <a:spcPts val="0"/>
                        </a:spcAft>
                        <a:buNone/>
                      </a:pPr>
                      <a:r>
                        <a:t/>
                      </a:r>
                      <a:endParaRPr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None/>
                      </a:pPr>
                      <a:r>
                        <a:rPr b="1" lang="en-US" sz="1800"/>
                        <a:t>RMSE</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Clr>
                          <a:schemeClr val="dk1"/>
                        </a:buClr>
                        <a:buFont typeface="Arial"/>
                        <a:buNone/>
                      </a:pPr>
                      <a:r>
                        <a:rPr b="1" lang="en-US" sz="1800"/>
                        <a:t>0.5986964</a:t>
                      </a:r>
                      <a:endParaRPr/>
                    </a:p>
                    <a:p>
                      <a:pPr indent="0" lvl="0" marL="0" rtl="0" algn="ctr">
                        <a:spcBef>
                          <a:spcPts val="0"/>
                        </a:spcBef>
                        <a:spcAft>
                          <a:spcPts val="0"/>
                        </a:spcAft>
                        <a:buNone/>
                      </a:pPr>
                      <a:r>
                        <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None/>
                      </a:pPr>
                      <a:r>
                        <a:rPr b="1" lang="en-US" sz="1800"/>
                        <a:t>MAE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Clr>
                          <a:schemeClr val="dk1"/>
                        </a:buClr>
                        <a:buFont typeface="Arial"/>
                        <a:buNone/>
                      </a:pPr>
                      <a:r>
                        <a:rPr b="1" lang="en-US" sz="1800"/>
                        <a:t>0.4391814</a:t>
                      </a:r>
                      <a:endParaRPr/>
                    </a:p>
                    <a:p>
                      <a:pPr indent="0" lvl="0" marL="0" rtl="0" algn="ctr">
                        <a:spcBef>
                          <a:spcPts val="0"/>
                        </a:spcBef>
                        <a:spcAft>
                          <a:spcPts val="0"/>
                        </a:spcAft>
                        <a:buNone/>
                      </a:pPr>
                      <a:r>
                        <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None/>
                      </a:pPr>
                      <a:r>
                        <a:rPr b="1" lang="en-US" sz="1800"/>
                        <a:t>MPE</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Clr>
                          <a:schemeClr val="dk1"/>
                        </a:buClr>
                        <a:buFont typeface="Arial"/>
                        <a:buNone/>
                      </a:pPr>
                      <a:r>
                        <a:rPr b="1" lang="en-US" sz="1800"/>
                        <a:t>-1.381165</a:t>
                      </a:r>
                      <a:endParaRPr/>
                    </a:p>
                    <a:p>
                      <a:pPr indent="0" lvl="0" marL="0" rtl="0" algn="ctr">
                        <a:spcBef>
                          <a:spcPts val="0"/>
                        </a:spcBef>
                        <a:spcAft>
                          <a:spcPts val="0"/>
                        </a:spcAft>
                        <a:buNone/>
                      </a:pPr>
                      <a:r>
                        <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rtl="0" algn="ctr">
                        <a:spcBef>
                          <a:spcPts val="0"/>
                        </a:spcBef>
                        <a:spcAft>
                          <a:spcPts val="0"/>
                        </a:spcAft>
                        <a:buNone/>
                      </a:pPr>
                      <a:r>
                        <a:rPr b="1" lang="en-US" sz="1800"/>
                        <a:t>MAPE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rtl="0" algn="ctr">
                        <a:spcBef>
                          <a:spcPts val="0"/>
                        </a:spcBef>
                        <a:spcAft>
                          <a:spcPts val="0"/>
                        </a:spcAft>
                        <a:buClr>
                          <a:schemeClr val="dk1"/>
                        </a:buClr>
                        <a:buFont typeface="Arial"/>
                        <a:buNone/>
                      </a:pPr>
                      <a:r>
                        <a:rPr b="1" lang="en-US" sz="1800"/>
                        <a:t>8.46435</a:t>
                      </a:r>
                      <a:endParaRPr/>
                    </a:p>
                    <a:p>
                      <a:pPr indent="0" lvl="0" marL="0" rtl="0" algn="ctr">
                        <a:spcBef>
                          <a:spcPts val="0"/>
                        </a:spcBef>
                        <a:spcAft>
                          <a:spcPts val="0"/>
                        </a:spcAft>
                        <a:buNone/>
                      </a:pPr>
                      <a:r>
                        <a:t/>
                      </a:r>
                      <a:endParaRPr b="1" sz="18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31"/>
          <p:cNvSpPr txBox="1"/>
          <p:nvPr/>
        </p:nvSpPr>
        <p:spPr>
          <a:xfrm>
            <a:off x="163297" y="575109"/>
            <a:ext cx="6671400" cy="1200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FF5A5F"/>
                </a:solidFill>
                <a:latin typeface="EB Garamond"/>
                <a:ea typeface="EB Garamond"/>
                <a:cs typeface="EB Garamond"/>
                <a:sym typeface="EB Garamond"/>
              </a:rPr>
              <a:t>Recommendations</a:t>
            </a:r>
            <a:endParaRPr>
              <a:latin typeface="EB Garamond"/>
              <a:ea typeface="EB Garamond"/>
              <a:cs typeface="EB Garamond"/>
              <a:sym typeface="EB Garamond"/>
            </a:endParaRPr>
          </a:p>
          <a:p>
            <a:pPr indent="0" lvl="0" marL="0" marR="0" rtl="0" algn="l">
              <a:spcBef>
                <a:spcPts val="0"/>
              </a:spcBef>
              <a:spcAft>
                <a:spcPts val="0"/>
              </a:spcAft>
              <a:buNone/>
            </a:pPr>
            <a:r>
              <a:t/>
            </a:r>
            <a:endParaRPr sz="3600">
              <a:solidFill>
                <a:srgbClr val="FF5A5F"/>
              </a:solidFill>
              <a:latin typeface="EB Garamond"/>
              <a:ea typeface="EB Garamond"/>
              <a:cs typeface="EB Garamond"/>
              <a:sym typeface="EB Garamond"/>
            </a:endParaRPr>
          </a:p>
        </p:txBody>
      </p:sp>
      <p:sp>
        <p:nvSpPr>
          <p:cNvPr id="138" name="Google Shape;138;p31"/>
          <p:cNvSpPr txBox="1"/>
          <p:nvPr/>
        </p:nvSpPr>
        <p:spPr>
          <a:xfrm>
            <a:off x="667489" y="1490288"/>
            <a:ext cx="10857000" cy="39789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SzPts val="1100"/>
              <a:buNone/>
            </a:pPr>
            <a:r>
              <a:rPr lang="en-US" sz="2500">
                <a:solidFill>
                  <a:schemeClr val="dk1"/>
                </a:solidFill>
                <a:latin typeface="EB Garamond"/>
                <a:ea typeface="EB Garamond"/>
                <a:cs typeface="EB Garamond"/>
                <a:sym typeface="EB Garamond"/>
              </a:rPr>
              <a:t>Based on the comprehensive analysis of various models, the decision to use the Random Forest model as the final choice is well-justified. Here's an expanded conclusion:</a:t>
            </a:r>
            <a:endParaRPr sz="2500">
              <a:solidFill>
                <a:schemeClr val="dk1"/>
              </a:solidFill>
              <a:latin typeface="EB Garamond"/>
              <a:ea typeface="EB Garamond"/>
              <a:cs typeface="EB Garamond"/>
              <a:sym typeface="EB Garamond"/>
            </a:endParaRPr>
          </a:p>
          <a:p>
            <a:pPr indent="-387350" lvl="0" marL="457200" rtl="0" algn="ctr">
              <a:lnSpc>
                <a:spcPct val="115000"/>
              </a:lnSpc>
              <a:spcBef>
                <a:spcPts val="600"/>
              </a:spcBef>
              <a:spcAft>
                <a:spcPts val="0"/>
              </a:spcAft>
              <a:buClr>
                <a:schemeClr val="dk1"/>
              </a:buClr>
              <a:buSzPts val="2500"/>
              <a:buFont typeface="EB Garamond"/>
              <a:buAutoNum type="arabicPeriod"/>
            </a:pPr>
            <a:r>
              <a:rPr lang="en-US" sz="2500">
                <a:solidFill>
                  <a:schemeClr val="dk1"/>
                </a:solidFill>
                <a:latin typeface="EB Garamond"/>
                <a:ea typeface="EB Garamond"/>
                <a:cs typeface="EB Garamond"/>
                <a:sym typeface="EB Garamond"/>
              </a:rPr>
              <a:t>Superior Performance</a:t>
            </a:r>
            <a:endParaRPr sz="2500">
              <a:solidFill>
                <a:schemeClr val="dk1"/>
              </a:solidFill>
              <a:latin typeface="EB Garamond"/>
              <a:ea typeface="EB Garamond"/>
              <a:cs typeface="EB Garamond"/>
              <a:sym typeface="EB Garamond"/>
            </a:endParaRPr>
          </a:p>
          <a:p>
            <a:pPr indent="-387350" lvl="0" marL="457200" rtl="0" algn="ctr">
              <a:lnSpc>
                <a:spcPct val="115000"/>
              </a:lnSpc>
              <a:spcBef>
                <a:spcPts val="0"/>
              </a:spcBef>
              <a:spcAft>
                <a:spcPts val="0"/>
              </a:spcAft>
              <a:buClr>
                <a:schemeClr val="dk1"/>
              </a:buClr>
              <a:buSzPts val="2500"/>
              <a:buFont typeface="EB Garamond"/>
              <a:buAutoNum type="arabicPeriod"/>
            </a:pPr>
            <a:r>
              <a:rPr lang="en-US" sz="2500">
                <a:solidFill>
                  <a:schemeClr val="dk1"/>
                </a:solidFill>
                <a:latin typeface="EB Garamond"/>
                <a:ea typeface="EB Garamond"/>
                <a:cs typeface="EB Garamond"/>
                <a:sym typeface="EB Garamond"/>
              </a:rPr>
              <a:t>Balanced Error Metrics </a:t>
            </a:r>
            <a:endParaRPr sz="2500">
              <a:solidFill>
                <a:schemeClr val="dk1"/>
              </a:solidFill>
              <a:latin typeface="EB Garamond"/>
              <a:ea typeface="EB Garamond"/>
              <a:cs typeface="EB Garamond"/>
              <a:sym typeface="EB Garamond"/>
            </a:endParaRPr>
          </a:p>
          <a:p>
            <a:pPr indent="-387350" lvl="0" marL="457200" rtl="0" algn="ctr">
              <a:lnSpc>
                <a:spcPct val="115000"/>
              </a:lnSpc>
              <a:spcBef>
                <a:spcPts val="0"/>
              </a:spcBef>
              <a:spcAft>
                <a:spcPts val="0"/>
              </a:spcAft>
              <a:buClr>
                <a:schemeClr val="dk1"/>
              </a:buClr>
              <a:buSzPts val="2500"/>
              <a:buFont typeface="EB Garamond"/>
              <a:buAutoNum type="arabicPeriod"/>
            </a:pPr>
            <a:r>
              <a:rPr lang="en-US" sz="2500">
                <a:solidFill>
                  <a:schemeClr val="dk1"/>
                </a:solidFill>
                <a:latin typeface="EB Garamond"/>
                <a:ea typeface="EB Garamond"/>
                <a:cs typeface="EB Garamond"/>
                <a:sym typeface="EB Garamond"/>
              </a:rPr>
              <a:t>Minimal Bias</a:t>
            </a:r>
            <a:endParaRPr sz="2500">
              <a:solidFill>
                <a:schemeClr val="dk1"/>
              </a:solidFill>
              <a:latin typeface="EB Garamond"/>
              <a:ea typeface="EB Garamond"/>
              <a:cs typeface="EB Garamond"/>
              <a:sym typeface="EB Garamond"/>
            </a:endParaRPr>
          </a:p>
          <a:p>
            <a:pPr indent="-387350" lvl="0" marL="457200" rtl="0" algn="ctr">
              <a:lnSpc>
                <a:spcPct val="115000"/>
              </a:lnSpc>
              <a:spcBef>
                <a:spcPts val="0"/>
              </a:spcBef>
              <a:spcAft>
                <a:spcPts val="0"/>
              </a:spcAft>
              <a:buClr>
                <a:schemeClr val="dk1"/>
              </a:buClr>
              <a:buSzPts val="2500"/>
              <a:buFont typeface="EB Garamond"/>
              <a:buAutoNum type="arabicPeriod"/>
            </a:pPr>
            <a:r>
              <a:rPr lang="en-US" sz="2500">
                <a:solidFill>
                  <a:schemeClr val="dk1"/>
                </a:solidFill>
                <a:latin typeface="EB Garamond"/>
                <a:ea typeface="EB Garamond"/>
                <a:cs typeface="EB Garamond"/>
                <a:sym typeface="EB Garamond"/>
              </a:rPr>
              <a:t>Robustness</a:t>
            </a:r>
            <a:endParaRPr sz="2500">
              <a:solidFill>
                <a:schemeClr val="dk1"/>
              </a:solidFill>
              <a:latin typeface="EB Garamond"/>
              <a:ea typeface="EB Garamond"/>
              <a:cs typeface="EB Garamond"/>
              <a:sym typeface="EB Garamond"/>
            </a:endParaRPr>
          </a:p>
          <a:p>
            <a:pPr indent="-387350" lvl="0" marL="457200" rtl="0" algn="ctr">
              <a:lnSpc>
                <a:spcPct val="115000"/>
              </a:lnSpc>
              <a:spcBef>
                <a:spcPts val="0"/>
              </a:spcBef>
              <a:spcAft>
                <a:spcPts val="0"/>
              </a:spcAft>
              <a:buClr>
                <a:schemeClr val="dk1"/>
              </a:buClr>
              <a:buSzPts val="2500"/>
              <a:buFont typeface="EB Garamond"/>
              <a:buAutoNum type="arabicPeriod"/>
            </a:pPr>
            <a:r>
              <a:rPr lang="en-US" sz="2500">
                <a:solidFill>
                  <a:schemeClr val="dk1"/>
                </a:solidFill>
                <a:latin typeface="EB Garamond"/>
                <a:ea typeface="EB Garamond"/>
                <a:cs typeface="EB Garamond"/>
                <a:sym typeface="EB Garamond"/>
              </a:rPr>
              <a:t>Practical Implications</a:t>
            </a:r>
            <a:endParaRPr sz="2500">
              <a:solidFill>
                <a:schemeClr val="dk1"/>
              </a:solidFill>
              <a:latin typeface="EB Garamond"/>
              <a:ea typeface="EB Garamond"/>
              <a:cs typeface="EB Garamond"/>
              <a:sym typeface="EB Garamond"/>
            </a:endParaRPr>
          </a:p>
          <a:p>
            <a:pPr indent="-387350" lvl="0" marL="457200" rtl="0" algn="ctr">
              <a:lnSpc>
                <a:spcPct val="115000"/>
              </a:lnSpc>
              <a:spcBef>
                <a:spcPts val="0"/>
              </a:spcBef>
              <a:spcAft>
                <a:spcPts val="0"/>
              </a:spcAft>
              <a:buClr>
                <a:schemeClr val="dk1"/>
              </a:buClr>
              <a:buSzPts val="2500"/>
              <a:buFont typeface="EB Garamond"/>
              <a:buAutoNum type="arabicPeriod"/>
            </a:pPr>
            <a:r>
              <a:rPr lang="en-US" sz="2500">
                <a:solidFill>
                  <a:schemeClr val="dk1"/>
                </a:solidFill>
                <a:latin typeface="EB Garamond"/>
                <a:ea typeface="EB Garamond"/>
                <a:cs typeface="EB Garamond"/>
                <a:sym typeface="EB Garamond"/>
              </a:rPr>
              <a:t>Reliable</a:t>
            </a:r>
            <a:endParaRPr sz="2500">
              <a:solidFill>
                <a:schemeClr val="dk1"/>
              </a:solidFill>
              <a:latin typeface="EB Garamond"/>
              <a:ea typeface="EB Garamond"/>
              <a:cs typeface="EB Garamond"/>
              <a:sym typeface="EB Garamond"/>
            </a:endParaRPr>
          </a:p>
          <a:p>
            <a:pPr indent="-387350" lvl="0" marL="457200" rtl="0" algn="ctr">
              <a:lnSpc>
                <a:spcPct val="115000"/>
              </a:lnSpc>
              <a:spcBef>
                <a:spcPts val="0"/>
              </a:spcBef>
              <a:spcAft>
                <a:spcPts val="0"/>
              </a:spcAft>
              <a:buClr>
                <a:schemeClr val="dk1"/>
              </a:buClr>
              <a:buSzPts val="2500"/>
              <a:buFont typeface="EB Garamond"/>
              <a:buAutoNum type="arabicPeriod"/>
            </a:pPr>
            <a:r>
              <a:rPr lang="en-US" sz="2500">
                <a:solidFill>
                  <a:schemeClr val="dk1"/>
                </a:solidFill>
                <a:latin typeface="EB Garamond"/>
                <a:ea typeface="EB Garamond"/>
                <a:cs typeface="EB Garamond"/>
                <a:sym typeface="EB Garamond"/>
              </a:rPr>
              <a:t>Future Directions</a:t>
            </a:r>
            <a:endParaRPr sz="3100">
              <a:solidFill>
                <a:schemeClr val="dk1"/>
              </a:solidFill>
              <a:latin typeface="EB Garamond"/>
              <a:ea typeface="EB Garamond"/>
              <a:cs typeface="EB Garamond"/>
              <a:sym typeface="EB Garamo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32"/>
          <p:cNvSpPr txBox="1"/>
          <p:nvPr/>
        </p:nvSpPr>
        <p:spPr>
          <a:xfrm>
            <a:off x="1972889" y="2644170"/>
            <a:ext cx="8246100" cy="1569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9600">
                <a:solidFill>
                  <a:srgbClr val="FF5A5F"/>
                </a:solidFill>
                <a:latin typeface="EB Garamond Medium"/>
                <a:ea typeface="EB Garamond Medium"/>
                <a:cs typeface="EB Garamond Medium"/>
                <a:sym typeface="EB Garamond Medium"/>
              </a:rPr>
              <a:t>Thank You</a:t>
            </a:r>
            <a:endParaRPr>
              <a:latin typeface="EB Garamond Medium"/>
              <a:ea typeface="EB Garamond Medium"/>
              <a:cs typeface="EB Garamond Medium"/>
              <a:sym typeface="EB Garamond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20"/>
          <p:cNvSpPr txBox="1"/>
          <p:nvPr/>
        </p:nvSpPr>
        <p:spPr>
          <a:xfrm>
            <a:off x="163297" y="575109"/>
            <a:ext cx="4809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0" lang="en-US" sz="3600" u="none" cap="none" strike="noStrike">
                <a:solidFill>
                  <a:srgbClr val="FF5A5F"/>
                </a:solidFill>
                <a:latin typeface="EB Garamond"/>
                <a:ea typeface="EB Garamond"/>
                <a:cs typeface="EB Garamond"/>
                <a:sym typeface="EB Garamond"/>
              </a:rPr>
              <a:t>Introduction</a:t>
            </a:r>
            <a:endParaRPr>
              <a:latin typeface="EB Garamond"/>
              <a:ea typeface="EB Garamond"/>
              <a:cs typeface="EB Garamond"/>
              <a:sym typeface="EB Garamond"/>
            </a:endParaRPr>
          </a:p>
        </p:txBody>
      </p:sp>
      <p:sp>
        <p:nvSpPr>
          <p:cNvPr id="59" name="Google Shape;59;p20"/>
          <p:cNvSpPr txBox="1"/>
          <p:nvPr/>
        </p:nvSpPr>
        <p:spPr>
          <a:xfrm>
            <a:off x="845100" y="1415750"/>
            <a:ext cx="11179200" cy="23088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EB Garamond"/>
              <a:buChar char="•"/>
            </a:pPr>
            <a:r>
              <a:rPr i="0" lang="en-US" sz="2400" u="none" cap="none" strike="noStrike">
                <a:solidFill>
                  <a:schemeClr val="dk1"/>
                </a:solidFill>
                <a:latin typeface="EB Garamond"/>
                <a:ea typeface="EB Garamond"/>
                <a:cs typeface="EB Garamond"/>
                <a:sym typeface="EB Garamond"/>
              </a:rPr>
              <a:t>As the travel industry developed, Airbnb has gained popularity amongst people.</a:t>
            </a:r>
            <a:endParaRPr>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285750" lvl="0" marL="28575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The prices of Airbnb are determined by a number of factors. </a:t>
            </a:r>
            <a:endParaRPr>
              <a:latin typeface="EB Garamond"/>
              <a:ea typeface="EB Garamond"/>
              <a:cs typeface="EB Garamond"/>
              <a:sym typeface="EB Garamond"/>
            </a:endParaRPr>
          </a:p>
          <a:p>
            <a:pPr indent="-133350" lvl="0" marL="285750" marR="0" rtl="0" algn="l">
              <a:spcBef>
                <a:spcPts val="0"/>
              </a:spcBef>
              <a:spcAft>
                <a:spcPts val="0"/>
              </a:spcAft>
              <a:buClr>
                <a:schemeClr val="dk1"/>
              </a:buClr>
              <a:buSzPts val="2400"/>
              <a:buFont typeface="Arial"/>
              <a:buNone/>
            </a:pPr>
            <a:r>
              <a:t/>
            </a:r>
            <a:endParaRPr sz="2400">
              <a:solidFill>
                <a:schemeClr val="dk1"/>
              </a:solidFill>
              <a:latin typeface="EB Garamond"/>
              <a:ea typeface="EB Garamond"/>
              <a:cs typeface="EB Garamond"/>
              <a:sym typeface="EB Garamond"/>
            </a:endParaRPr>
          </a:p>
          <a:p>
            <a:pPr indent="-285750" lvl="0" marL="28575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It is important to understand these and how they influence pricing strategies.</a:t>
            </a:r>
            <a:endParaRPr>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21"/>
          <p:cNvSpPr txBox="1"/>
          <p:nvPr/>
        </p:nvSpPr>
        <p:spPr>
          <a:xfrm>
            <a:off x="140437" y="507024"/>
            <a:ext cx="4809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rgbClr val="FF5A5F"/>
                </a:solidFill>
                <a:latin typeface="EB Garamond"/>
                <a:ea typeface="EB Garamond"/>
                <a:cs typeface="EB Garamond"/>
                <a:sym typeface="EB Garamond"/>
              </a:rPr>
              <a:t>Business Problem</a:t>
            </a:r>
            <a:endParaRPr>
              <a:latin typeface="EB Garamond"/>
              <a:ea typeface="EB Garamond"/>
              <a:cs typeface="EB Garamond"/>
              <a:sym typeface="EB Garamond"/>
            </a:endParaRPr>
          </a:p>
        </p:txBody>
      </p:sp>
      <p:sp>
        <p:nvSpPr>
          <p:cNvPr id="65" name="Google Shape;65;p21"/>
          <p:cNvSpPr/>
          <p:nvPr/>
        </p:nvSpPr>
        <p:spPr>
          <a:xfrm>
            <a:off x="320040" y="1344605"/>
            <a:ext cx="11750040" cy="1461369"/>
          </a:xfrm>
          <a:prstGeom prst="roundRect">
            <a:avLst>
              <a:gd fmla="val 50000" name="adj"/>
            </a:avLst>
          </a:prstGeom>
          <a:solidFill>
            <a:schemeClr val="lt1"/>
          </a:solidFill>
          <a:ln cap="flat" cmpd="sng" w="12700">
            <a:solidFill>
              <a:srgbClr val="F2F2F2"/>
            </a:solidFill>
            <a:prstDash val="solid"/>
            <a:miter lim="800000"/>
            <a:headEnd len="sm" w="sm" type="none"/>
            <a:tailEnd len="sm" w="sm" type="none"/>
          </a:ln>
          <a:effectLst>
            <a:outerShdw blurRad="190500" rotWithShape="0" algn="t" dir="5400000" dist="38100">
              <a:srgbClr val="000000">
                <a:alpha val="784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2400" u="none" strike="noStrike">
              <a:solidFill>
                <a:srgbClr val="000000"/>
              </a:solidFill>
              <a:latin typeface="EB Garamond"/>
              <a:ea typeface="EB Garamond"/>
              <a:cs typeface="EB Garamond"/>
              <a:sym typeface="EB Garamond"/>
            </a:endParaRPr>
          </a:p>
          <a:p>
            <a:pPr indent="0" lvl="0" marL="0" marR="0" rtl="0" algn="ctr">
              <a:spcBef>
                <a:spcPts val="0"/>
              </a:spcBef>
              <a:spcAft>
                <a:spcPts val="0"/>
              </a:spcAft>
              <a:buNone/>
            </a:pPr>
            <a:r>
              <a:rPr b="1" i="0" lang="en-US" sz="2400" u="none" strike="noStrike">
                <a:solidFill>
                  <a:srgbClr val="000000"/>
                </a:solidFill>
                <a:latin typeface="EB Garamond"/>
                <a:ea typeface="EB Garamond"/>
                <a:cs typeface="EB Garamond"/>
                <a:sym typeface="EB Garamond"/>
              </a:rPr>
              <a:t>How can Airbnb hosts and potential renters leverage data to accurately predict rental prices, optimize revenue, and enhance decision-making in a competitive marketplace?</a:t>
            </a:r>
            <a:endParaRPr b="1" sz="2400">
              <a:solidFill>
                <a:schemeClr val="lt1"/>
              </a:solidFill>
              <a:latin typeface="EB Garamond"/>
              <a:ea typeface="EB Garamond"/>
              <a:cs typeface="EB Garamond"/>
              <a:sym typeface="EB Garamond"/>
            </a:endParaRPr>
          </a:p>
          <a:p>
            <a:pPr indent="0" lvl="0" marL="0" marR="0" rtl="0" algn="ctr">
              <a:spcBef>
                <a:spcPts val="0"/>
              </a:spcBef>
              <a:spcAft>
                <a:spcPts val="0"/>
              </a:spcAft>
              <a:buNone/>
            </a:pPr>
            <a:r>
              <a:t/>
            </a:r>
            <a:endParaRPr b="1" sz="2400">
              <a:solidFill>
                <a:schemeClr val="lt1"/>
              </a:solidFill>
              <a:latin typeface="EB Garamond"/>
              <a:ea typeface="EB Garamond"/>
              <a:cs typeface="EB Garamond"/>
              <a:sym typeface="EB Garamond"/>
            </a:endParaRPr>
          </a:p>
        </p:txBody>
      </p:sp>
      <p:sp>
        <p:nvSpPr>
          <p:cNvPr id="66" name="Google Shape;66;p21"/>
          <p:cNvSpPr txBox="1"/>
          <p:nvPr/>
        </p:nvSpPr>
        <p:spPr>
          <a:xfrm>
            <a:off x="140437" y="3167390"/>
            <a:ext cx="10512323"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FF5A5F"/>
                </a:solidFill>
                <a:latin typeface="EB Garamond"/>
                <a:ea typeface="EB Garamond"/>
                <a:cs typeface="EB Garamond"/>
                <a:sym typeface="EB Garamond"/>
              </a:rPr>
              <a:t>How hosts can use this information to determine pricing?</a:t>
            </a:r>
            <a:endParaRPr>
              <a:latin typeface="EB Garamond"/>
              <a:ea typeface="EB Garamond"/>
              <a:cs typeface="EB Garamond"/>
              <a:sym typeface="EB Garamond"/>
            </a:endParaRPr>
          </a:p>
        </p:txBody>
      </p:sp>
      <p:sp>
        <p:nvSpPr>
          <p:cNvPr id="67" name="Google Shape;67;p21"/>
          <p:cNvSpPr txBox="1"/>
          <p:nvPr/>
        </p:nvSpPr>
        <p:spPr>
          <a:xfrm>
            <a:off x="673650" y="3850340"/>
            <a:ext cx="10973400" cy="19395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Determining optimal pricing for their property based on factors like location, amenities, number of people accommodated etc.</a:t>
            </a:r>
            <a:endParaRPr>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285750" lvl="0" marL="28575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Understanding competitive pricing to position their listing attractively .</a:t>
            </a:r>
            <a:endParaRPr>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22"/>
          <p:cNvSpPr txBox="1"/>
          <p:nvPr/>
        </p:nvSpPr>
        <p:spPr>
          <a:xfrm>
            <a:off x="163297" y="575109"/>
            <a:ext cx="4809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FF5A5F"/>
                </a:solidFill>
                <a:latin typeface="EB Garamond"/>
                <a:ea typeface="EB Garamond"/>
                <a:cs typeface="EB Garamond"/>
                <a:sym typeface="EB Garamond"/>
              </a:rPr>
              <a:t>Data Selection</a:t>
            </a:r>
            <a:endParaRPr>
              <a:latin typeface="EB Garamond"/>
              <a:ea typeface="EB Garamond"/>
              <a:cs typeface="EB Garamond"/>
              <a:sym typeface="EB Garamond"/>
            </a:endParaRPr>
          </a:p>
        </p:txBody>
      </p:sp>
      <p:sp>
        <p:nvSpPr>
          <p:cNvPr id="73" name="Google Shape;73;p22"/>
          <p:cNvSpPr txBox="1"/>
          <p:nvPr/>
        </p:nvSpPr>
        <p:spPr>
          <a:xfrm>
            <a:off x="506370" y="1370030"/>
            <a:ext cx="11179200" cy="37866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Our data is very vast, therefore we decided to use the variables that would help us make a meaningful prediction</a:t>
            </a:r>
            <a:endParaRPr>
              <a:latin typeface="EB Garamond"/>
              <a:ea typeface="EB Garamond"/>
              <a:cs typeface="EB Garamond"/>
              <a:sym typeface="EB Garamond"/>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EB Garamond"/>
              <a:ea typeface="EB Garamond"/>
              <a:cs typeface="EB Garamond"/>
              <a:sym typeface="EB Garamond"/>
            </a:endParaRPr>
          </a:p>
          <a:p>
            <a:pPr indent="-342900" lvl="0" marL="34290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For this reason, we performed a random forest to decide the most important variables.</a:t>
            </a:r>
            <a:endParaRPr>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342900" lvl="0" marL="34290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A correlation matrix was also used to select variables and understand the relationship.</a:t>
            </a:r>
            <a:endParaRPr>
              <a:latin typeface="EB Garamond"/>
              <a:ea typeface="EB Garamond"/>
              <a:cs typeface="EB Garamond"/>
              <a:sym typeface="EB Garamond"/>
            </a:endParaRPr>
          </a:p>
          <a:p>
            <a:pPr indent="-190500" lvl="0" marL="342900" marR="0" rtl="0" algn="l">
              <a:spcBef>
                <a:spcPts val="0"/>
              </a:spcBef>
              <a:spcAft>
                <a:spcPts val="0"/>
              </a:spcAft>
              <a:buClr>
                <a:schemeClr val="dk1"/>
              </a:buClr>
              <a:buSzPts val="2400"/>
              <a:buFont typeface="Arial"/>
              <a:buNone/>
            </a:pPr>
            <a:r>
              <a:t/>
            </a:r>
            <a:endParaRPr sz="2400">
              <a:solidFill>
                <a:schemeClr val="dk1"/>
              </a:solidFill>
              <a:latin typeface="EB Garamond"/>
              <a:ea typeface="EB Garamond"/>
              <a:cs typeface="EB Garamond"/>
              <a:sym typeface="EB Garamond"/>
            </a:endParaRPr>
          </a:p>
          <a:p>
            <a:pPr indent="0" lvl="0" marL="0" marR="0" rtl="0" algn="l">
              <a:spcBef>
                <a:spcPts val="0"/>
              </a:spcBef>
              <a:spcAft>
                <a:spcPts val="0"/>
              </a:spcAft>
              <a:buClr>
                <a:schemeClr val="dk1"/>
              </a:buClr>
              <a:buSzPts val="2400"/>
              <a:buFont typeface="Montserrat"/>
              <a:buNone/>
            </a:pPr>
            <a:r>
              <a:t/>
            </a:r>
            <a:endParaRPr sz="2400">
              <a:solidFill>
                <a:schemeClr val="dk1"/>
              </a:solidFill>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p:txBody>
      </p:sp>
      <p:graphicFrame>
        <p:nvGraphicFramePr>
          <p:cNvPr id="74" name="Google Shape;74;p22"/>
          <p:cNvGraphicFramePr/>
          <p:nvPr/>
        </p:nvGraphicFramePr>
        <p:xfrm>
          <a:off x="3925087" y="4207810"/>
          <a:ext cx="3000000" cy="3000000"/>
        </p:xfrm>
        <a:graphic>
          <a:graphicData uri="http://schemas.openxmlformats.org/drawingml/2006/table">
            <a:tbl>
              <a:tblPr bandRow="1" firstRow="1">
                <a:noFill/>
                <a:tableStyleId>{ECD7926A-2F4E-4CB2-A9EA-F8B6BDEC1658}</a:tableStyleId>
              </a:tblPr>
              <a:tblGrid>
                <a:gridCol w="3755875"/>
              </a:tblGrid>
              <a:tr h="336700">
                <a:tc>
                  <a:txBody>
                    <a:bodyPr/>
                    <a:lstStyle/>
                    <a:p>
                      <a:pPr indent="0" lvl="0" marL="0" marR="0" rtl="0" algn="l">
                        <a:spcBef>
                          <a:spcPts val="0"/>
                        </a:spcBef>
                        <a:spcAft>
                          <a:spcPts val="0"/>
                        </a:spcAft>
                        <a:buNone/>
                      </a:pPr>
                      <a:r>
                        <a:rPr b="0" lang="en-US" sz="1800" u="none" cap="none" strike="noStrike">
                          <a:solidFill>
                            <a:schemeClr val="dk1"/>
                          </a:solidFill>
                          <a:latin typeface="EB Garamond"/>
                          <a:ea typeface="EB Garamond"/>
                          <a:cs typeface="EB Garamond"/>
                          <a:sym typeface="EB Garamond"/>
                        </a:rPr>
                        <a:t>Variables selected</a:t>
                      </a:r>
                      <a:endParaRPr b="0">
                        <a:latin typeface="EB Garamond"/>
                        <a:ea typeface="EB Garamond"/>
                        <a:cs typeface="EB Garamond"/>
                        <a:sym typeface="EB Garamond"/>
                      </a:endParaRPr>
                    </a:p>
                  </a:txBody>
                  <a:tcPr marT="45725" marB="45725" marR="91450" marL="91450">
                    <a:solidFill>
                      <a:srgbClr val="FFC6C0"/>
                    </a:solidFill>
                  </a:tcPr>
                </a:tc>
              </a:tr>
              <a:tr h="336700">
                <a:tc>
                  <a:txBody>
                    <a:bodyPr/>
                    <a:lstStyle/>
                    <a:p>
                      <a:pPr indent="0" lvl="0" marL="0" marR="0" rtl="0" algn="l">
                        <a:spcBef>
                          <a:spcPts val="0"/>
                        </a:spcBef>
                        <a:spcAft>
                          <a:spcPts val="0"/>
                        </a:spcAft>
                        <a:buNone/>
                      </a:pPr>
                      <a:r>
                        <a:rPr lang="en-US" sz="1800">
                          <a:solidFill>
                            <a:schemeClr val="dk1"/>
                          </a:solidFill>
                          <a:latin typeface="EB Garamond"/>
                          <a:ea typeface="EB Garamond"/>
                          <a:cs typeface="EB Garamond"/>
                          <a:sym typeface="EB Garamond"/>
                        </a:rPr>
                        <a:t>accommodates</a:t>
                      </a:r>
                      <a:endParaRPr>
                        <a:latin typeface="EB Garamond"/>
                        <a:ea typeface="EB Garamond"/>
                        <a:cs typeface="EB Garamond"/>
                        <a:sym typeface="EB Garamond"/>
                      </a:endParaRPr>
                    </a:p>
                  </a:txBody>
                  <a:tcPr marT="45725" marB="45725" marR="91450" marL="91450">
                    <a:solidFill>
                      <a:srgbClr val="FFC6C0"/>
                    </a:solidFill>
                  </a:tcPr>
                </a:tc>
              </a:tr>
              <a:tr h="336700">
                <a:tc>
                  <a:txBody>
                    <a:bodyPr/>
                    <a:lstStyle/>
                    <a:p>
                      <a:pPr indent="0" lvl="0" marL="0" marR="0" rtl="0" algn="l">
                        <a:spcBef>
                          <a:spcPts val="0"/>
                        </a:spcBef>
                        <a:spcAft>
                          <a:spcPts val="0"/>
                        </a:spcAft>
                        <a:buNone/>
                      </a:pPr>
                      <a:r>
                        <a:rPr lang="en-US" sz="1800">
                          <a:solidFill>
                            <a:schemeClr val="dk1"/>
                          </a:solidFill>
                          <a:latin typeface="EB Garamond"/>
                          <a:ea typeface="EB Garamond"/>
                          <a:cs typeface="EB Garamond"/>
                          <a:sym typeface="EB Garamond"/>
                        </a:rPr>
                        <a:t>room type</a:t>
                      </a:r>
                      <a:endParaRPr>
                        <a:latin typeface="EB Garamond"/>
                        <a:ea typeface="EB Garamond"/>
                        <a:cs typeface="EB Garamond"/>
                        <a:sym typeface="EB Garamond"/>
                      </a:endParaRPr>
                    </a:p>
                  </a:txBody>
                  <a:tcPr marT="45725" marB="45725" marR="91450" marL="91450">
                    <a:solidFill>
                      <a:srgbClr val="FFC6C0"/>
                    </a:solidFill>
                  </a:tcPr>
                </a:tc>
              </a:tr>
              <a:tr h="336700">
                <a:tc>
                  <a:txBody>
                    <a:bodyPr/>
                    <a:lstStyle/>
                    <a:p>
                      <a:pPr indent="0" lvl="0" marL="0" marR="0" rtl="0" algn="l">
                        <a:spcBef>
                          <a:spcPts val="0"/>
                        </a:spcBef>
                        <a:spcAft>
                          <a:spcPts val="0"/>
                        </a:spcAft>
                        <a:buNone/>
                      </a:pPr>
                      <a:r>
                        <a:rPr lang="en-US" sz="1800">
                          <a:solidFill>
                            <a:schemeClr val="dk1"/>
                          </a:solidFill>
                          <a:latin typeface="EB Garamond"/>
                          <a:ea typeface="EB Garamond"/>
                          <a:cs typeface="EB Garamond"/>
                          <a:sym typeface="EB Garamond"/>
                        </a:rPr>
                        <a:t>bedrooms</a:t>
                      </a:r>
                      <a:endParaRPr>
                        <a:latin typeface="EB Garamond"/>
                        <a:ea typeface="EB Garamond"/>
                        <a:cs typeface="EB Garamond"/>
                        <a:sym typeface="EB Garamond"/>
                      </a:endParaRPr>
                    </a:p>
                  </a:txBody>
                  <a:tcPr marT="45725" marB="45725" marR="91450" marL="91450">
                    <a:solidFill>
                      <a:srgbClr val="FFC6C0"/>
                    </a:solidFill>
                  </a:tcPr>
                </a:tc>
              </a:tr>
              <a:tr h="336700">
                <a:tc>
                  <a:txBody>
                    <a:bodyPr/>
                    <a:lstStyle/>
                    <a:p>
                      <a:pPr indent="0" lvl="0" marL="0" marR="0" rtl="0" algn="l">
                        <a:spcBef>
                          <a:spcPts val="0"/>
                        </a:spcBef>
                        <a:spcAft>
                          <a:spcPts val="0"/>
                        </a:spcAft>
                        <a:buNone/>
                      </a:pPr>
                      <a:r>
                        <a:rPr lang="en-US" sz="1800">
                          <a:solidFill>
                            <a:schemeClr val="dk1"/>
                          </a:solidFill>
                          <a:latin typeface="EB Garamond"/>
                          <a:ea typeface="EB Garamond"/>
                          <a:cs typeface="EB Garamond"/>
                          <a:sym typeface="EB Garamond"/>
                        </a:rPr>
                        <a:t>city</a:t>
                      </a:r>
                      <a:endParaRPr>
                        <a:latin typeface="EB Garamond"/>
                        <a:ea typeface="EB Garamond"/>
                        <a:cs typeface="EB Garamond"/>
                        <a:sym typeface="EB Garamond"/>
                      </a:endParaRPr>
                    </a:p>
                  </a:txBody>
                  <a:tcPr marT="45725" marB="45725" marR="91450" marL="91450">
                    <a:solidFill>
                      <a:srgbClr val="FFC6C0"/>
                    </a:solidFill>
                  </a:tcPr>
                </a:tc>
              </a:tr>
              <a:tr h="336700">
                <a:tc>
                  <a:txBody>
                    <a:bodyPr/>
                    <a:lstStyle/>
                    <a:p>
                      <a:pPr indent="0" lvl="0" marL="0" marR="0" rtl="0" algn="l">
                        <a:spcBef>
                          <a:spcPts val="0"/>
                        </a:spcBef>
                        <a:spcAft>
                          <a:spcPts val="0"/>
                        </a:spcAft>
                        <a:buNone/>
                      </a:pPr>
                      <a:r>
                        <a:rPr lang="en-US" sz="1800">
                          <a:solidFill>
                            <a:schemeClr val="dk1"/>
                          </a:solidFill>
                          <a:latin typeface="EB Garamond"/>
                          <a:ea typeface="EB Garamond"/>
                          <a:cs typeface="EB Garamond"/>
                          <a:sym typeface="EB Garamond"/>
                        </a:rPr>
                        <a:t>amenities count</a:t>
                      </a:r>
                      <a:endParaRPr>
                        <a:latin typeface="EB Garamond"/>
                        <a:ea typeface="EB Garamond"/>
                        <a:cs typeface="EB Garamond"/>
                        <a:sym typeface="EB Garamond"/>
                      </a:endParaRPr>
                    </a:p>
                  </a:txBody>
                  <a:tcPr marT="45725" marB="45725" marR="91450" marL="91450">
                    <a:solidFill>
                      <a:srgbClr val="FFC6C0"/>
                    </a:solidFill>
                  </a:tcPr>
                </a:tc>
              </a:tr>
              <a:tr h="336700">
                <a:tc>
                  <a:txBody>
                    <a:bodyPr/>
                    <a:lstStyle/>
                    <a:p>
                      <a:pPr indent="0" lvl="0" marL="0" marR="0" rtl="0" algn="l">
                        <a:spcBef>
                          <a:spcPts val="0"/>
                        </a:spcBef>
                        <a:spcAft>
                          <a:spcPts val="0"/>
                        </a:spcAft>
                        <a:buNone/>
                      </a:pPr>
                      <a:r>
                        <a:rPr lang="en-US" sz="1800">
                          <a:solidFill>
                            <a:schemeClr val="dk1"/>
                          </a:solidFill>
                          <a:latin typeface="EB Garamond"/>
                          <a:ea typeface="EB Garamond"/>
                          <a:cs typeface="EB Garamond"/>
                          <a:sym typeface="EB Garamond"/>
                        </a:rPr>
                        <a:t>Instant bookable</a:t>
                      </a:r>
                      <a:endParaRPr>
                        <a:latin typeface="EB Garamond"/>
                        <a:ea typeface="EB Garamond"/>
                        <a:cs typeface="EB Garamond"/>
                        <a:sym typeface="EB Garamond"/>
                      </a:endParaRPr>
                    </a:p>
                  </a:txBody>
                  <a:tcPr marT="45725" marB="45725" marR="91450" marL="91450">
                    <a:solidFill>
                      <a:srgbClr val="FFC6C0"/>
                    </a:solidFill>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23"/>
          <p:cNvSpPr txBox="1"/>
          <p:nvPr/>
        </p:nvSpPr>
        <p:spPr>
          <a:xfrm>
            <a:off x="163297" y="575109"/>
            <a:ext cx="4809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FF5A5F"/>
                </a:solidFill>
                <a:latin typeface="EB Garamond"/>
                <a:ea typeface="EB Garamond"/>
                <a:cs typeface="EB Garamond"/>
                <a:sym typeface="EB Garamond"/>
              </a:rPr>
              <a:t>Data Selection</a:t>
            </a:r>
            <a:endParaRPr>
              <a:latin typeface="EB Garamond"/>
              <a:ea typeface="EB Garamond"/>
              <a:cs typeface="EB Garamond"/>
              <a:sym typeface="EB Garamond"/>
            </a:endParaRPr>
          </a:p>
        </p:txBody>
      </p:sp>
      <p:pic>
        <p:nvPicPr>
          <p:cNvPr descr="A graph with numbers and text&#10;&#10;Description automatically generated with medium confidence" id="80" name="Google Shape;80;p23"/>
          <p:cNvPicPr preferRelativeResize="0"/>
          <p:nvPr/>
        </p:nvPicPr>
        <p:blipFill rotWithShape="1">
          <a:blip r:embed="rId3">
            <a:alphaModFix/>
          </a:blip>
          <a:srcRect b="5051" l="1633" r="0" t="2937"/>
          <a:stretch/>
        </p:blipFill>
        <p:spPr>
          <a:xfrm>
            <a:off x="384964" y="1867091"/>
            <a:ext cx="5736470" cy="3476290"/>
          </a:xfrm>
          <a:prstGeom prst="rect">
            <a:avLst/>
          </a:prstGeom>
          <a:noFill/>
          <a:ln>
            <a:noFill/>
          </a:ln>
        </p:spPr>
      </p:pic>
      <p:sp>
        <p:nvSpPr>
          <p:cNvPr id="81" name="Google Shape;81;p23"/>
          <p:cNvSpPr txBox="1"/>
          <p:nvPr/>
        </p:nvSpPr>
        <p:spPr>
          <a:xfrm>
            <a:off x="5697415" y="1221440"/>
            <a:ext cx="5737609" cy="203132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marR="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marR="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marR="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marR="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marR="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marR="0" rtl="0" algn="l">
              <a:spcBef>
                <a:spcPts val="0"/>
              </a:spcBef>
              <a:spcAft>
                <a:spcPts val="0"/>
              </a:spcAft>
              <a:buNone/>
            </a:pPr>
            <a:r>
              <a:t/>
            </a:r>
            <a:endParaRPr sz="1800">
              <a:solidFill>
                <a:schemeClr val="dk1"/>
              </a:solidFill>
              <a:latin typeface="Montserrat"/>
              <a:ea typeface="Montserrat"/>
              <a:cs typeface="Montserrat"/>
              <a:sym typeface="Montserrat"/>
            </a:endParaRPr>
          </a:p>
        </p:txBody>
      </p:sp>
      <p:pic>
        <p:nvPicPr>
          <p:cNvPr id="82" name="Google Shape;82;p23"/>
          <p:cNvPicPr preferRelativeResize="0"/>
          <p:nvPr/>
        </p:nvPicPr>
        <p:blipFill rotWithShape="1">
          <a:blip r:embed="rId4">
            <a:alphaModFix/>
          </a:blip>
          <a:srcRect b="0" l="0" r="0" t="0"/>
          <a:stretch/>
        </p:blipFill>
        <p:spPr>
          <a:xfrm>
            <a:off x="6415008" y="1396030"/>
            <a:ext cx="5145569" cy="424053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24"/>
          <p:cNvSpPr txBox="1"/>
          <p:nvPr/>
        </p:nvSpPr>
        <p:spPr>
          <a:xfrm>
            <a:off x="163297" y="575109"/>
            <a:ext cx="4809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rgbClr val="FF5A5F"/>
                </a:solidFill>
                <a:latin typeface="EB Garamond"/>
                <a:ea typeface="EB Garamond"/>
                <a:cs typeface="EB Garamond"/>
                <a:sym typeface="EB Garamond"/>
              </a:rPr>
              <a:t>Data Dictionary</a:t>
            </a:r>
            <a:endParaRPr>
              <a:latin typeface="EB Garamond"/>
              <a:ea typeface="EB Garamond"/>
              <a:cs typeface="EB Garamond"/>
              <a:sym typeface="EB Garamond"/>
            </a:endParaRPr>
          </a:p>
        </p:txBody>
      </p:sp>
      <p:graphicFrame>
        <p:nvGraphicFramePr>
          <p:cNvPr id="88" name="Google Shape;88;p24"/>
          <p:cNvGraphicFramePr/>
          <p:nvPr/>
        </p:nvGraphicFramePr>
        <p:xfrm>
          <a:off x="2554014" y="1548798"/>
          <a:ext cx="3000000" cy="3000000"/>
        </p:xfrm>
        <a:graphic>
          <a:graphicData uri="http://schemas.openxmlformats.org/drawingml/2006/table">
            <a:tbl>
              <a:tblPr>
                <a:noFill/>
                <a:tableStyleId>{ECD7926A-2F4E-4CB2-A9EA-F8B6BDEC1658}</a:tableStyleId>
              </a:tblPr>
              <a:tblGrid>
                <a:gridCol w="1947675"/>
                <a:gridCol w="4894575"/>
              </a:tblGrid>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VARIABLE</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DESCRIPTION</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listing_id</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listing id specific to each listing on the website</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property_type</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type of property</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room_type</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type of room offered</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accommodates</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number of people each airbnb can accommodate</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bedrooms</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number of bedrooms for each listing</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amenities</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different amenities offered</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price</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price per night</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instant_bookable</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whether listing can be booked instantly( t of f)</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host_has_profile_pic</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if host has a profile picture displayed</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host_identity_verified</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whether host has been verified on the platform</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minimum_nights</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minimum number of nights a listing needs to be booked</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maximum_nights</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maximum number of nights a listing can be booked</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r h="343025">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city</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c>
                  <a:txBody>
                    <a:bodyPr/>
                    <a:lstStyle/>
                    <a:p>
                      <a:pPr indent="0" lvl="0" marL="0" marR="0" rtl="0" algn="ctr">
                        <a:spcBef>
                          <a:spcPts val="0"/>
                        </a:spcBef>
                        <a:spcAft>
                          <a:spcPts val="0"/>
                        </a:spcAft>
                        <a:buNone/>
                      </a:pPr>
                      <a:r>
                        <a:rPr lang="en-US" sz="1200" u="none" strike="noStrike">
                          <a:latin typeface="EB Garamond"/>
                          <a:ea typeface="EB Garamond"/>
                          <a:cs typeface="EB Garamond"/>
                          <a:sym typeface="EB Garamond"/>
                        </a:rPr>
                        <a:t>city listing is located in</a:t>
                      </a:r>
                      <a:endParaRPr i="0" sz="1200" u="none" strike="noStrike">
                        <a:solidFill>
                          <a:srgbClr val="000000"/>
                        </a:solidFill>
                        <a:latin typeface="EB Garamond"/>
                        <a:ea typeface="EB Garamond"/>
                        <a:cs typeface="EB Garamond"/>
                        <a:sym typeface="EB Garamond"/>
                      </a:endParaRPr>
                    </a:p>
                  </a:txBody>
                  <a:tcPr marT="9525" marB="0" marR="9525" marL="9525" anchor="b">
                    <a:solidFill>
                      <a:srgbClr val="FFC6C0"/>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5"/>
          <p:cNvSpPr txBox="1"/>
          <p:nvPr/>
        </p:nvSpPr>
        <p:spPr>
          <a:xfrm>
            <a:off x="163297" y="575109"/>
            <a:ext cx="66714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rgbClr val="FF5A5F"/>
                </a:solidFill>
                <a:latin typeface="EB Garamond"/>
                <a:ea typeface="EB Garamond"/>
                <a:cs typeface="EB Garamond"/>
                <a:sym typeface="EB Garamond"/>
              </a:rPr>
              <a:t>Exploratory Data Analysis</a:t>
            </a:r>
            <a:endParaRPr>
              <a:latin typeface="EB Garamond"/>
              <a:ea typeface="EB Garamond"/>
              <a:cs typeface="EB Garamond"/>
              <a:sym typeface="EB Garamond"/>
            </a:endParaRPr>
          </a:p>
        </p:txBody>
      </p:sp>
      <p:pic>
        <p:nvPicPr>
          <p:cNvPr id="94" name="Google Shape;94;p25"/>
          <p:cNvPicPr preferRelativeResize="0"/>
          <p:nvPr/>
        </p:nvPicPr>
        <p:blipFill rotWithShape="1">
          <a:blip r:embed="rId3">
            <a:alphaModFix/>
          </a:blip>
          <a:srcRect b="0" l="0" r="0" t="0"/>
          <a:stretch/>
        </p:blipFill>
        <p:spPr>
          <a:xfrm>
            <a:off x="163297" y="1289394"/>
            <a:ext cx="2995449" cy="2139606"/>
          </a:xfrm>
          <a:prstGeom prst="rect">
            <a:avLst/>
          </a:prstGeom>
          <a:noFill/>
          <a:ln>
            <a:noFill/>
          </a:ln>
        </p:spPr>
      </p:pic>
      <p:pic>
        <p:nvPicPr>
          <p:cNvPr id="95" name="Google Shape;95;p25"/>
          <p:cNvPicPr preferRelativeResize="0"/>
          <p:nvPr/>
        </p:nvPicPr>
        <p:blipFill rotWithShape="1">
          <a:blip r:embed="rId4">
            <a:alphaModFix/>
          </a:blip>
          <a:srcRect b="0" l="0" r="0" t="0"/>
          <a:stretch/>
        </p:blipFill>
        <p:spPr>
          <a:xfrm>
            <a:off x="3345736" y="1289393"/>
            <a:ext cx="2995449" cy="2139607"/>
          </a:xfrm>
          <a:prstGeom prst="rect">
            <a:avLst/>
          </a:prstGeom>
          <a:noFill/>
          <a:ln>
            <a:noFill/>
          </a:ln>
        </p:spPr>
      </p:pic>
      <p:pic>
        <p:nvPicPr>
          <p:cNvPr id="96" name="Google Shape;96;p25"/>
          <p:cNvPicPr preferRelativeResize="0"/>
          <p:nvPr/>
        </p:nvPicPr>
        <p:blipFill rotWithShape="1">
          <a:blip r:embed="rId5">
            <a:alphaModFix/>
          </a:blip>
          <a:srcRect b="0" l="0" r="0" t="0"/>
          <a:stretch/>
        </p:blipFill>
        <p:spPr>
          <a:xfrm>
            <a:off x="175693" y="3716301"/>
            <a:ext cx="2983053" cy="2618989"/>
          </a:xfrm>
          <a:prstGeom prst="rect">
            <a:avLst/>
          </a:prstGeom>
          <a:noFill/>
          <a:ln>
            <a:noFill/>
          </a:ln>
        </p:spPr>
      </p:pic>
      <p:pic>
        <p:nvPicPr>
          <p:cNvPr id="97" name="Google Shape;97;p25"/>
          <p:cNvPicPr preferRelativeResize="0"/>
          <p:nvPr/>
        </p:nvPicPr>
        <p:blipFill rotWithShape="1">
          <a:blip r:embed="rId6">
            <a:alphaModFix/>
          </a:blip>
          <a:srcRect b="0" l="0" r="0" t="0"/>
          <a:stretch/>
        </p:blipFill>
        <p:spPr>
          <a:xfrm>
            <a:off x="3345736" y="3673945"/>
            <a:ext cx="2995449" cy="2661345"/>
          </a:xfrm>
          <a:prstGeom prst="rect">
            <a:avLst/>
          </a:prstGeom>
          <a:noFill/>
          <a:ln>
            <a:noFill/>
          </a:ln>
        </p:spPr>
      </p:pic>
      <p:pic>
        <p:nvPicPr>
          <p:cNvPr id="98" name="Google Shape;98;p25"/>
          <p:cNvPicPr preferRelativeResize="0"/>
          <p:nvPr/>
        </p:nvPicPr>
        <p:blipFill rotWithShape="1">
          <a:blip r:embed="rId7">
            <a:alphaModFix/>
          </a:blip>
          <a:srcRect b="0" l="0" r="0" t="0"/>
          <a:stretch/>
        </p:blipFill>
        <p:spPr>
          <a:xfrm>
            <a:off x="6717564" y="1857440"/>
            <a:ext cx="4631383" cy="330813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6"/>
          <p:cNvSpPr txBox="1"/>
          <p:nvPr/>
        </p:nvSpPr>
        <p:spPr>
          <a:xfrm>
            <a:off x="163297" y="575109"/>
            <a:ext cx="66714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rgbClr val="FF5A5F"/>
                </a:solidFill>
                <a:latin typeface="EB Garamond"/>
                <a:ea typeface="EB Garamond"/>
                <a:cs typeface="EB Garamond"/>
                <a:sym typeface="EB Garamond"/>
              </a:rPr>
              <a:t>Conclusion on EDA</a:t>
            </a:r>
            <a:endParaRPr>
              <a:latin typeface="EB Garamond"/>
              <a:ea typeface="EB Garamond"/>
              <a:cs typeface="EB Garamond"/>
              <a:sym typeface="EB Garamond"/>
            </a:endParaRPr>
          </a:p>
        </p:txBody>
      </p:sp>
      <p:sp>
        <p:nvSpPr>
          <p:cNvPr id="104" name="Google Shape;104;p26"/>
          <p:cNvSpPr txBox="1"/>
          <p:nvPr/>
        </p:nvSpPr>
        <p:spPr>
          <a:xfrm>
            <a:off x="647700" y="1389244"/>
            <a:ext cx="11353800" cy="41559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According to the EDA, significant outliers are found in maximum-nights and minimum-nights.</a:t>
            </a:r>
            <a:endParaRPr>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285750" lvl="0" marL="28575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Listings with extreme values, such as those that permit over 2 billion maximum nights and a minimum stay of 10,000 nights, caused by data entry errors should be fixed. </a:t>
            </a:r>
            <a:endParaRPr>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285750" lvl="0" marL="28575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The average log-transformed price and accommodates show a strong positive correlation, with prices rising gradually up to roughly 12–14 guests, suggesting a decline in profits for large properties. </a:t>
            </a:r>
            <a:endParaRPr>
              <a:latin typeface="EB Garamond"/>
              <a:ea typeface="EB Garamond"/>
              <a:cs typeface="EB Garamond"/>
              <a:sym typeface="EB Garamond"/>
            </a:endParaRPr>
          </a:p>
          <a:p>
            <a:pPr indent="0" lvl="0" marL="0" marR="0" rtl="0" algn="l">
              <a:spcBef>
                <a:spcPts val="0"/>
              </a:spcBef>
              <a:spcAft>
                <a:spcPts val="0"/>
              </a:spcAft>
              <a:buNone/>
            </a:pPr>
            <a:r>
              <a:t/>
            </a:r>
            <a:endParaRPr sz="2400">
              <a:solidFill>
                <a:schemeClr val="dk1"/>
              </a:solidFill>
              <a:latin typeface="EB Garamond"/>
              <a:ea typeface="EB Garamond"/>
              <a:cs typeface="EB Garamond"/>
              <a:sym typeface="EB Garamond"/>
            </a:endParaRPr>
          </a:p>
          <a:p>
            <a:pPr indent="-285750" lvl="0" marL="285750" marR="0" rtl="0" algn="l">
              <a:spcBef>
                <a:spcPts val="0"/>
              </a:spcBef>
              <a:spcAft>
                <a:spcPts val="0"/>
              </a:spcAft>
              <a:buClr>
                <a:schemeClr val="dk1"/>
              </a:buClr>
              <a:buSzPts val="2400"/>
              <a:buFont typeface="EB Garamond"/>
              <a:buChar char="•"/>
            </a:pPr>
            <a:r>
              <a:rPr lang="en-US" sz="2400">
                <a:solidFill>
                  <a:schemeClr val="dk1"/>
                </a:solidFill>
                <a:latin typeface="EB Garamond"/>
                <a:ea typeface="EB Garamond"/>
                <a:cs typeface="EB Garamond"/>
                <a:sym typeface="EB Garamond"/>
              </a:rPr>
              <a:t>Model performance and forecast accuracy will be improved by addressing these outliers.</a:t>
            </a:r>
            <a:endParaRPr>
              <a:latin typeface="EB Garamond"/>
              <a:ea typeface="EB Garamond"/>
              <a:cs typeface="EB Garamond"/>
              <a:sym typeface="EB Garamon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7"/>
          <p:cNvSpPr txBox="1"/>
          <p:nvPr/>
        </p:nvSpPr>
        <p:spPr>
          <a:xfrm>
            <a:off x="163297" y="575109"/>
            <a:ext cx="66714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rgbClr val="FF5A5F"/>
                </a:solidFill>
                <a:latin typeface="EB Garamond"/>
                <a:ea typeface="EB Garamond"/>
                <a:cs typeface="EB Garamond"/>
                <a:sym typeface="EB Garamond"/>
              </a:rPr>
              <a:t>Model 1   </a:t>
            </a:r>
            <a:r>
              <a:rPr b="1" i="1" lang="en-US" sz="2000">
                <a:solidFill>
                  <a:srgbClr val="FF5A5F"/>
                </a:solidFill>
                <a:latin typeface="EB Garamond"/>
                <a:ea typeface="EB Garamond"/>
                <a:cs typeface="EB Garamond"/>
                <a:sym typeface="EB Garamond"/>
              </a:rPr>
              <a:t>Baseline Model</a:t>
            </a:r>
            <a:endParaRPr b="1" i="1" sz="3600">
              <a:solidFill>
                <a:srgbClr val="FF5A5F"/>
              </a:solidFill>
              <a:latin typeface="EB Garamond"/>
              <a:ea typeface="EB Garamond"/>
              <a:cs typeface="EB Garamond"/>
              <a:sym typeface="EB Garamond"/>
            </a:endParaRPr>
          </a:p>
        </p:txBody>
      </p:sp>
      <p:graphicFrame>
        <p:nvGraphicFramePr>
          <p:cNvPr id="110" name="Google Shape;110;p27"/>
          <p:cNvGraphicFramePr/>
          <p:nvPr/>
        </p:nvGraphicFramePr>
        <p:xfrm>
          <a:off x="4305930" y="1221451"/>
          <a:ext cx="3000000" cy="3000000"/>
        </p:xfrm>
        <a:graphic>
          <a:graphicData uri="http://schemas.openxmlformats.org/drawingml/2006/table">
            <a:tbl>
              <a:tblPr bandRow="1" firstRow="1">
                <a:noFill/>
                <a:tableStyleId>{679FF65F-6BD4-458D-BBE9-553228F8D1BF}</a:tableStyleId>
              </a:tblPr>
              <a:tblGrid>
                <a:gridCol w="1790075"/>
                <a:gridCol w="1790075"/>
              </a:tblGrid>
              <a:tr h="579375">
                <a:tc>
                  <a:txBody>
                    <a:bodyPr/>
                    <a:lstStyle/>
                    <a:p>
                      <a:pPr indent="0" lvl="0" marL="0" marR="0" rtl="0" algn="ctr">
                        <a:spcBef>
                          <a:spcPts val="0"/>
                        </a:spcBef>
                        <a:spcAft>
                          <a:spcPts val="0"/>
                        </a:spcAft>
                        <a:buNone/>
                      </a:pPr>
                      <a:r>
                        <a:rPr lang="en-US" sz="1800">
                          <a:latin typeface="Tahoma"/>
                          <a:ea typeface="Tahoma"/>
                          <a:cs typeface="Tahoma"/>
                          <a:sym typeface="Tahoma"/>
                        </a:rPr>
                        <a:t>ME</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marR="0" rtl="0" algn="ctr">
                        <a:spcBef>
                          <a:spcPts val="0"/>
                        </a:spcBef>
                        <a:spcAft>
                          <a:spcPts val="0"/>
                        </a:spcAft>
                        <a:buNone/>
                      </a:pPr>
                      <a:r>
                        <a:rPr lang="en-US" sz="1800">
                          <a:latin typeface="Tahoma"/>
                          <a:ea typeface="Tahoma"/>
                          <a:cs typeface="Tahoma"/>
                          <a:sym typeface="Tahoma"/>
                        </a:rPr>
                        <a:t>-1.313778e-15 </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marR="0" rtl="0" algn="ctr">
                        <a:spcBef>
                          <a:spcPts val="0"/>
                        </a:spcBef>
                        <a:spcAft>
                          <a:spcPts val="0"/>
                        </a:spcAft>
                        <a:buNone/>
                      </a:pPr>
                      <a:r>
                        <a:rPr b="1" lang="en-US" sz="1800">
                          <a:latin typeface="Tahoma"/>
                          <a:ea typeface="Tahoma"/>
                          <a:cs typeface="Tahoma"/>
                          <a:sym typeface="Tahoma"/>
                        </a:rPr>
                        <a:t>RMSE</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marR="0" rtl="0" algn="ctr">
                        <a:spcBef>
                          <a:spcPts val="0"/>
                        </a:spcBef>
                        <a:spcAft>
                          <a:spcPts val="0"/>
                        </a:spcAft>
                        <a:buNone/>
                      </a:pPr>
                      <a:r>
                        <a:rPr b="1" lang="en-US" sz="1800">
                          <a:latin typeface="Tahoma"/>
                          <a:ea typeface="Tahoma"/>
                          <a:cs typeface="Tahoma"/>
                          <a:sym typeface="Tahoma"/>
                        </a:rPr>
                        <a:t>1.22239 </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marR="0" rtl="0" algn="ctr">
                        <a:spcBef>
                          <a:spcPts val="0"/>
                        </a:spcBef>
                        <a:spcAft>
                          <a:spcPts val="0"/>
                        </a:spcAft>
                        <a:buNone/>
                      </a:pPr>
                      <a:r>
                        <a:rPr b="1" lang="en-US" sz="1800">
                          <a:latin typeface="Tahoma"/>
                          <a:ea typeface="Tahoma"/>
                          <a:cs typeface="Tahoma"/>
                          <a:sym typeface="Tahoma"/>
                        </a:rPr>
                        <a:t>MAE</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marR="0" rtl="0" algn="ctr">
                        <a:spcBef>
                          <a:spcPts val="0"/>
                        </a:spcBef>
                        <a:spcAft>
                          <a:spcPts val="0"/>
                        </a:spcAft>
                        <a:buNone/>
                      </a:pPr>
                      <a:r>
                        <a:rPr b="1" lang="en-US" sz="1800">
                          <a:latin typeface="Tahoma"/>
                          <a:ea typeface="Tahoma"/>
                          <a:cs typeface="Tahoma"/>
                          <a:sym typeface="Tahoma"/>
                        </a:rPr>
                        <a:t>1.014255</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marR="0" rtl="0" algn="ctr">
                        <a:spcBef>
                          <a:spcPts val="0"/>
                        </a:spcBef>
                        <a:spcAft>
                          <a:spcPts val="0"/>
                        </a:spcAft>
                        <a:buNone/>
                      </a:pPr>
                      <a:r>
                        <a:rPr b="1" lang="en-US" sz="1800">
                          <a:latin typeface="Tahoma"/>
                          <a:ea typeface="Tahoma"/>
                          <a:cs typeface="Tahoma"/>
                          <a:sym typeface="Tahoma"/>
                        </a:rPr>
                        <a:t>MPE</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marR="0" rtl="0" algn="ctr">
                        <a:spcBef>
                          <a:spcPts val="0"/>
                        </a:spcBef>
                        <a:spcAft>
                          <a:spcPts val="0"/>
                        </a:spcAft>
                        <a:buNone/>
                      </a:pPr>
                      <a:r>
                        <a:rPr b="1" lang="en-US" sz="1800">
                          <a:latin typeface="Tahoma"/>
                          <a:ea typeface="Tahoma"/>
                          <a:cs typeface="Tahoma"/>
                          <a:sym typeface="Tahoma"/>
                        </a:rPr>
                        <a:t>-5.254462</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r h="579375">
                <a:tc>
                  <a:txBody>
                    <a:bodyPr/>
                    <a:lstStyle/>
                    <a:p>
                      <a:pPr indent="0" lvl="0" marL="0" marR="0" rtl="0" algn="ctr">
                        <a:spcBef>
                          <a:spcPts val="0"/>
                        </a:spcBef>
                        <a:spcAft>
                          <a:spcPts val="0"/>
                        </a:spcAft>
                        <a:buNone/>
                      </a:pPr>
                      <a:r>
                        <a:rPr b="1" lang="en-US" sz="1800">
                          <a:latin typeface="Tahoma"/>
                          <a:ea typeface="Tahoma"/>
                          <a:cs typeface="Tahoma"/>
                          <a:sym typeface="Tahoma"/>
                        </a:rPr>
                        <a:t>MAPE</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c>
                  <a:txBody>
                    <a:bodyPr/>
                    <a:lstStyle/>
                    <a:p>
                      <a:pPr indent="0" lvl="0" marL="0" marR="0" rtl="0" algn="ctr">
                        <a:spcBef>
                          <a:spcPts val="0"/>
                        </a:spcBef>
                        <a:spcAft>
                          <a:spcPts val="0"/>
                        </a:spcAft>
                        <a:buNone/>
                      </a:pPr>
                      <a:r>
                        <a:rPr b="1" lang="en-US" sz="1800">
                          <a:latin typeface="Tahoma"/>
                          <a:ea typeface="Tahoma"/>
                          <a:cs typeface="Tahoma"/>
                          <a:sym typeface="Tahoma"/>
                        </a:rPr>
                        <a:t>19.87971</a:t>
                      </a:r>
                      <a:endParaRPr>
                        <a:latin typeface="Tahoma"/>
                        <a:ea typeface="Tahoma"/>
                        <a:cs typeface="Tahoma"/>
                        <a:sym typeface="Tahoma"/>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FFC6C0"/>
                    </a:solidFill>
                  </a:tcPr>
                </a:tc>
              </a:tr>
            </a:tbl>
          </a:graphicData>
        </a:graphic>
      </p:graphicFrame>
      <p:sp>
        <p:nvSpPr>
          <p:cNvPr id="111" name="Google Shape;111;p27"/>
          <p:cNvSpPr txBox="1"/>
          <p:nvPr/>
        </p:nvSpPr>
        <p:spPr>
          <a:xfrm>
            <a:off x="314400" y="4992975"/>
            <a:ext cx="11583900" cy="1139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700">
                <a:solidFill>
                  <a:schemeClr val="dk1"/>
                </a:solidFill>
                <a:latin typeface="EB Garamond"/>
                <a:ea typeface="EB Garamond"/>
                <a:cs typeface="EB Garamond"/>
                <a:sym typeface="EB Garamond"/>
              </a:rPr>
              <a:t>The model shows no significant directional bias, as indicated by the mean error close to zero, but the RMSE of 1.22 and MAE of 1.01 suggest room for improvement in prediction accuracy. While there's a tendency to underpredict by 5.25% (MPE), the overall accuracy is somewhat low with a MAPE of 19.88%, indicating that the model's predictions are, on average, off by nearly one-fifth of the actual values and could benefit from further refinement.</a:t>
            </a:r>
            <a:endParaRPr sz="2100">
              <a:solidFill>
                <a:schemeClr val="dk1"/>
              </a:solidFill>
              <a:latin typeface="EB Garamond"/>
              <a:ea typeface="EB Garamond"/>
              <a:cs typeface="EB Garamond"/>
              <a:sym typeface="EB Garamon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